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313" r:id="rId4"/>
    <p:sldId id="321" r:id="rId5"/>
    <p:sldId id="320" r:id="rId6"/>
    <p:sldId id="298" r:id="rId7"/>
    <p:sldId id="299" r:id="rId8"/>
    <p:sldId id="317" r:id="rId9"/>
    <p:sldId id="296" r:id="rId10"/>
    <p:sldId id="315" r:id="rId11"/>
    <p:sldId id="302" r:id="rId12"/>
    <p:sldId id="304" r:id="rId13"/>
    <p:sldId id="270" r:id="rId14"/>
    <p:sldId id="294" r:id="rId15"/>
    <p:sldId id="262" r:id="rId16"/>
    <p:sldId id="260" r:id="rId17"/>
    <p:sldId id="261" r:id="rId18"/>
    <p:sldId id="258" r:id="rId19"/>
    <p:sldId id="324" r:id="rId20"/>
    <p:sldId id="292" r:id="rId21"/>
    <p:sldId id="306" r:id="rId22"/>
    <p:sldId id="301" r:id="rId23"/>
    <p:sldId id="318" r:id="rId24"/>
    <p:sldId id="322" r:id="rId25"/>
    <p:sldId id="310" r:id="rId26"/>
    <p:sldId id="312" r:id="rId27"/>
    <p:sldId id="323" r:id="rId28"/>
    <p:sldId id="319" r:id="rId29"/>
    <p:sldId id="316" r:id="rId30"/>
    <p:sldId id="300" r:id="rId31"/>
    <p:sldId id="308" r:id="rId32"/>
    <p:sldId id="307" r:id="rId33"/>
    <p:sldId id="309" r:id="rId34"/>
    <p:sldId id="282" r:id="rId35"/>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6699"/>
    <a:srgbClr val="FF99FF"/>
    <a:srgbClr val="97E781"/>
    <a:srgbClr val="FFFF66"/>
    <a:srgbClr val="99FF66"/>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9755"/>
  </p:normalViewPr>
  <p:slideViewPr>
    <p:cSldViewPr showGuides="1">
      <p:cViewPr>
        <p:scale>
          <a:sx n="50" d="100"/>
          <a:sy n="50" d="100"/>
        </p:scale>
        <p:origin x="-1734" y="-588"/>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3175" y="4267200"/>
            <a:ext cx="9140825" cy="2590800"/>
            <a:chOff x="2" y="2688"/>
            <a:chExt cx="5758" cy="1632"/>
          </a:xfrm>
        </p:grpSpPr>
        <p:sp>
          <p:nvSpPr>
            <p:cNvPr id="73" name="Freeform 3"/>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2057" name="Group 4"/>
            <p:cNvGrpSpPr/>
            <p:nvPr userDrawn="1"/>
          </p:nvGrpSpPr>
          <p:grpSpPr>
            <a:xfrm>
              <a:off x="3528" y="3715"/>
              <a:ext cx="792" cy="521"/>
              <a:chOff x="3527" y="3715"/>
              <a:chExt cx="792" cy="521"/>
            </a:xfrm>
          </p:grpSpPr>
          <p:sp>
            <p:nvSpPr>
              <p:cNvPr id="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 name="Freeform 10"/>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1" name="Freeform 11"/>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2" name="Freeform 12"/>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 name="Freeform 13"/>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4" name="Freeform 14"/>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2058" name="Group 16"/>
            <p:cNvGrpSpPr/>
            <p:nvPr userDrawn="1"/>
          </p:nvGrpSpPr>
          <p:grpSpPr>
            <a:xfrm>
              <a:off x="1776" y="3631"/>
              <a:ext cx="1626" cy="683"/>
              <a:chOff x="1776" y="3631"/>
              <a:chExt cx="1626" cy="683"/>
            </a:xfrm>
          </p:grpSpPr>
          <p:sp>
            <p:nvSpPr>
              <p:cNvPr id="10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5" name="Freeform 25"/>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6" name="Freeform 26"/>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7" name="Freeform 27"/>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8" name="Freeform 28"/>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9" name="Freeform 29"/>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0" name="Freeform 30"/>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1" name="Freeform 31"/>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2" name="Freeform 32"/>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3" name="Freeform 33"/>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4" name="Freeform 34"/>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2059" name="Group 35"/>
            <p:cNvGrpSpPr/>
            <p:nvPr userDrawn="1"/>
          </p:nvGrpSpPr>
          <p:grpSpPr>
            <a:xfrm>
              <a:off x="4128" y="3360"/>
              <a:ext cx="1351" cy="821"/>
              <a:chOff x="4128" y="3360"/>
              <a:chExt cx="1351" cy="821"/>
            </a:xfrm>
          </p:grpSpPr>
          <p:sp>
            <p:nvSpPr>
              <p:cNvPr id="9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1" name="Freeform 37"/>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 name="Freeform 38"/>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 name="Freeform 39"/>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4" name="Freeform 40"/>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5" name="Freeform 41"/>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6" name="Freeform 42"/>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7" name="Freeform 43"/>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8" name="Freeform 44"/>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9" name="Freeform 45"/>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0" name="Freeform 46"/>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2060" name="Group 53"/>
            <p:cNvGrpSpPr/>
            <p:nvPr userDrawn="1"/>
          </p:nvGrpSpPr>
          <p:grpSpPr>
            <a:xfrm>
              <a:off x="5280" y="3024"/>
              <a:ext cx="425" cy="258"/>
              <a:chOff x="5280" y="3024"/>
              <a:chExt cx="425" cy="258"/>
            </a:xfrm>
          </p:grpSpPr>
          <p:sp>
            <p:nvSpPr>
              <p:cNvPr id="78" name="Freeform 54"/>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9" name="Freeform 55"/>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0" name="Freeform 56"/>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 name="Freeform 57"/>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2" name="Freeform 58"/>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3" name="Freeform 59"/>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4"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2068" name="Group 61"/>
              <p:cNvGrpSpPr/>
              <p:nvPr/>
            </p:nvGrpSpPr>
            <p:grpSpPr>
              <a:xfrm>
                <a:off x="5381" y="3085"/>
                <a:ext cx="227" cy="132"/>
                <a:chOff x="5381" y="3085"/>
                <a:chExt cx="227" cy="132"/>
              </a:xfrm>
            </p:grpSpPr>
            <p:sp>
              <p:nvSpPr>
                <p:cNvPr id="86" name="Oval 62"/>
                <p:cNvSpPr>
                  <a:spLocks noChangeArrowheads="1"/>
                </p:cNvSpPr>
                <p:nvPr/>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7" name="Oval 63"/>
                <p:cNvSpPr>
                  <a:spLocks noChangeArrowheads="1"/>
                </p:cNvSpPr>
                <p:nvPr/>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8" name="Oval 64"/>
                <p:cNvSpPr>
                  <a:spLocks noChangeArrowheads="1"/>
                </p:cNvSpPr>
                <p:nvPr/>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9" name="Oval 65"/>
                <p:cNvSpPr>
                  <a:spLocks noChangeArrowheads="1"/>
                </p:cNvSpPr>
                <p:nvPr/>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grpSp>
      <p:sp>
        <p:nvSpPr>
          <p:cNvPr id="518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vi-VN"/>
              <a:t>Click to edit Master title style</a:t>
            </a:r>
            <a:endParaRPr lang="vi-VN"/>
          </a:p>
        </p:txBody>
      </p:sp>
      <p:sp>
        <p:nvSpPr>
          <p:cNvPr id="51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r>
              <a:rPr lang="vi-VN"/>
              <a:t>Click to edit Master subtitle style</a:t>
            </a:r>
            <a:endParaRPr lang="vi-VN"/>
          </a:p>
        </p:txBody>
      </p:sp>
      <p:sp>
        <p:nvSpPr>
          <p:cNvPr id="136" name="Rectangle 68"/>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37" name="Rectangle 69"/>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38" name="Rectangle 70"/>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algn="r">
              <a:buNone/>
            </a:pPr>
            <a:fld id="{9A0DB2DC-4C9A-4742-B13C-FB6460FD3503}" type="slidenum">
              <a:rPr lang="vi-VN" altLang="x-none" dirty="0">
                <a:effectLst>
                  <a:outerShdw blurRad="38100" dist="38100" dir="2700000">
                    <a:srgbClr val="FFFFFF"/>
                  </a:outerShdw>
                </a:effectLst>
              </a:rPr>
            </a:fld>
            <a:endParaRPr lang="vi-VN" altLang="x-none" dirty="0">
              <a:effectLst>
                <a:outerShdw blurRad="38100" dist="38100" dir="2700000">
                  <a:srgbClr val="FFFFFF"/>
                </a:outerShdw>
              </a:effectLs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Freeform 2"/>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1027" name="Group 3"/>
          <p:cNvGrpSpPr/>
          <p:nvPr/>
        </p:nvGrpSpPr>
        <p:grpSpPr>
          <a:xfrm>
            <a:off x="3175" y="4267200"/>
            <a:ext cx="9140825" cy="2590800"/>
            <a:chOff x="2" y="2688"/>
            <a:chExt cx="5758" cy="1632"/>
          </a:xfrm>
        </p:grpSpPr>
        <p:sp>
          <p:nvSpPr>
            <p:cNvPr id="4100" name="Freeform 4"/>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1034" name="Group 5"/>
            <p:cNvGrpSpPr/>
            <p:nvPr userDrawn="1"/>
          </p:nvGrpSpPr>
          <p:grpSpPr>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7" name="Freeform 11"/>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8" name="Freeform 12"/>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9" name="Freeform 13"/>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10" name="Freeform 14"/>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11" name="Freeform 15"/>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035" name="Group 17"/>
            <p:cNvGrpSpPr/>
            <p:nvPr userDrawn="1"/>
          </p:nvGrpSpPr>
          <p:grpSpPr>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22" name="Freeform 26"/>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23" name="Freeform 27"/>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24" name="Freeform 28"/>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25" name="Freeform 29"/>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26" name="Freeform 30"/>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27" name="Freeform 31"/>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28" name="Freeform 32"/>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29" name="Freeform 33"/>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30" name="Freeform 34"/>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31" name="Freeform 35"/>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036" name="Group 36"/>
            <p:cNvGrpSpPr/>
            <p:nvPr userDrawn="1"/>
          </p:nvGrpSpPr>
          <p:grpSpPr>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34" name="Freeform 38"/>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35" name="Freeform 39"/>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36" name="Freeform 40"/>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37" name="Freeform 41"/>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38" name="Freeform 42"/>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39" name="Freeform 43"/>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40" name="Freeform 44"/>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41" name="Freeform 45"/>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42" name="Freeform 46"/>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43" name="Freeform 47"/>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1037" name="Group 54"/>
            <p:cNvGrpSpPr/>
            <p:nvPr userDrawn="1"/>
          </p:nvGrpSpPr>
          <p:grpSpPr>
            <a:xfrm>
              <a:off x="5280" y="3024"/>
              <a:ext cx="425" cy="258"/>
              <a:chOff x="5280" y="3024"/>
              <a:chExt cx="425" cy="258"/>
            </a:xfrm>
          </p:grpSpPr>
          <p:sp>
            <p:nvSpPr>
              <p:cNvPr id="4151" name="Freeform 55"/>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52" name="Freeform 56"/>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53" name="Freeform 57"/>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54" name="Freeform 58"/>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55" name="Freeform 59"/>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56" name="Freeform 60"/>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5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1045" name="Group 62"/>
              <p:cNvGrpSpPr/>
              <p:nvPr/>
            </p:nvGrpSpPr>
            <p:grpSpPr>
              <a:xfrm>
                <a:off x="5381" y="3085"/>
                <a:ext cx="227" cy="132"/>
                <a:chOff x="5381" y="3085"/>
                <a:chExt cx="227" cy="132"/>
              </a:xfrm>
            </p:grpSpPr>
            <p:sp>
              <p:nvSpPr>
                <p:cNvPr id="4159" name="Oval 63"/>
                <p:cNvSpPr>
                  <a:spLocks noChangeArrowheads="1"/>
                </p:cNvSpPr>
                <p:nvPr/>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60" name="Oval 64"/>
                <p:cNvSpPr>
                  <a:spLocks noChangeArrowheads="1"/>
                </p:cNvSpPr>
                <p:nvPr/>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61" name="Oval 65"/>
                <p:cNvSpPr>
                  <a:spLocks noChangeArrowheads="1"/>
                </p:cNvSpPr>
                <p:nvPr/>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62" name="Oval 66"/>
                <p:cNvSpPr>
                  <a:spLocks noChangeArrowheads="1"/>
                </p:cNvSpPr>
                <p:nvPr/>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grpSp>
      <p:sp>
        <p:nvSpPr>
          <p:cNvPr id="4163" name="Rectangle 67"/>
          <p:cNvSpPr>
            <a:spLocks noGrp="1" noChangeArrowheads="1"/>
          </p:cNvSpPr>
          <p:nvPr>
            <p:ph type="title"/>
          </p:nvPr>
        </p:nvSpPr>
        <p:spPr bwMode="auto">
          <a:xfrm>
            <a:off x="457200" y="277813"/>
            <a:ext cx="8229600" cy="1139825"/>
          </a:xfrm>
          <a:prstGeom prst="rect">
            <a:avLst/>
          </a:prstGeom>
          <a:noFill/>
          <a:ln w="9525">
            <a:noFill/>
            <a:miter lim="800000"/>
          </a:ln>
          <a:effectLst/>
        </p:spPr>
        <p:txBody>
          <a:bodyPr vert="horz" wrap="square" lIns="91440" tIns="45720" rIns="91440" bIns="45720" numCol="1" anchor="ctr" anchorCtr="1" compatLnSpc="1"/>
          <a:lstStyle/>
          <a:p>
            <a:pPr lvl="0"/>
            <a:r>
              <a:rPr lang="vi-VN" smtClean="0"/>
              <a:t>Click to edit Master title style</a:t>
            </a:r>
            <a:endParaRPr lang="vi-VN" smtClean="0"/>
          </a:p>
        </p:txBody>
      </p:sp>
      <p:sp>
        <p:nvSpPr>
          <p:cNvPr id="4164" name="Rectangle 68"/>
          <p:cNvSpPr>
            <a:spLocks noGrp="1" noChangeArrowheads="1"/>
          </p:cNvSpPr>
          <p:nvPr>
            <p:ph type="body" idx="1"/>
          </p:nvPr>
        </p:nvSpPr>
        <p:spPr bwMode="auto">
          <a:xfrm>
            <a:off x="457200" y="1600200"/>
            <a:ext cx="8229600" cy="4525963"/>
          </a:xfrm>
          <a:prstGeom prst="rect">
            <a:avLst/>
          </a:prstGeom>
          <a:noFill/>
          <a:ln w="9525">
            <a:noFill/>
            <a:miter lim="800000"/>
          </a:ln>
          <a:effectLst/>
        </p:spPr>
        <p:txBody>
          <a:bodyPr vert="horz" wrap="square" lIns="91440" tIns="45720" rIns="91440" bIns="45720" numCol="1" anchor="t" anchorCtr="0" compatLnSpc="1"/>
          <a:lstStyle/>
          <a:p>
            <a:pPr lvl="0"/>
            <a:r>
              <a:rPr lang="vi-VN" smtClean="0"/>
              <a:t>Click to edit Master text styles</a:t>
            </a:r>
            <a:endParaRPr lang="vi-VN" smtClean="0"/>
          </a:p>
          <a:p>
            <a:pPr lvl="1"/>
            <a:r>
              <a:rPr lang="vi-VN" smtClean="0"/>
              <a:t>Second level</a:t>
            </a:r>
            <a:endParaRPr lang="vi-VN" smtClean="0"/>
          </a:p>
          <a:p>
            <a:pPr lvl="2"/>
            <a:r>
              <a:rPr lang="vi-VN" smtClean="0"/>
              <a:t>Third level</a:t>
            </a:r>
            <a:endParaRPr lang="vi-VN" smtClean="0"/>
          </a:p>
          <a:p>
            <a:pPr lvl="3"/>
            <a:r>
              <a:rPr lang="vi-VN" smtClean="0"/>
              <a:t>Fourth level</a:t>
            </a:r>
            <a:endParaRPr lang="vi-VN" smtClean="0"/>
          </a:p>
          <a:p>
            <a:pPr lvl="4"/>
            <a:r>
              <a:rPr lang="vi-VN" smtClean="0"/>
              <a:t>Fifth level</a:t>
            </a:r>
            <a:endParaRPr lang="vi-VN" smtClean="0"/>
          </a:p>
        </p:txBody>
      </p:sp>
      <p:sp>
        <p:nvSpPr>
          <p:cNvPr id="4165" name="Rectangle 69"/>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b" anchorCtr="0" compatLnSpc="1"/>
          <a:lstStyle>
            <a:lvl1pPr>
              <a:defRPr sz="1400">
                <a:effectLst>
                  <a:outerShdw blurRad="38100" dist="38100" dir="2700000" algn="tl">
                    <a:srgbClr val="FFFFFF"/>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66" name="Rectangle 70"/>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b" anchorCtr="0" compatLnSpc="1"/>
          <a:lstStyle>
            <a:lvl1pPr algn="ctr">
              <a:defRPr sz="1400">
                <a:effectLst>
                  <a:outerShdw blurRad="38100" dist="38100" dir="2700000" algn="tl">
                    <a:srgbClr val="FFFFFF"/>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lvl="0" eaLnBrk="1" hangingPunct="1">
              <a:buNone/>
            </a:pPr>
            <a:fld id="{9A0DB2DC-4C9A-4742-B13C-FB6460FD3503}" type="slidenum">
              <a:rPr lang="vi-VN" altLang="x-none" dirty="0">
                <a:effectLst>
                  <a:outerShdw blurRad="38100" dist="38100" dir="2700000">
                    <a:srgbClr val="FFFFFF"/>
                  </a:outerShdw>
                </a:effectLst>
                <a:latin typeface="Arial" panose="020B0604020202020204" pitchFamily="34" charset="0"/>
              </a:rPr>
            </a:fld>
            <a:endParaRPr lang="vi-VN" altLang="x-none" dirty="0">
              <a:effectLst>
                <a:outerShdw blurRad="38100" dist="38100" dir="2700000">
                  <a:srgbClr val="FFFFFF"/>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7.png"/><Relationship Id="rId1" Type="http://schemas.openxmlformats.org/officeDocument/2006/relationships/image" Target="../media/image36.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Oval 3"/>
          <p:cNvSpPr/>
          <p:nvPr/>
        </p:nvSpPr>
        <p:spPr>
          <a:xfrm>
            <a:off x="3446145" y="54610"/>
            <a:ext cx="2117725" cy="828040"/>
          </a:xfrm>
          <a:prstGeom prst="ellipse">
            <a:avLst/>
          </a:prstGeom>
          <a:solidFill>
            <a:srgbClr val="FFFF00"/>
          </a:solidFill>
          <a:ln w="9525" cap="flat" cmpd="sng">
            <a:solidFill>
              <a:schemeClr val="folHlink"/>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3075" name="Text Box 4"/>
          <p:cNvSpPr txBox="1"/>
          <p:nvPr/>
        </p:nvSpPr>
        <p:spPr>
          <a:xfrm>
            <a:off x="3630930" y="164465"/>
            <a:ext cx="1748155" cy="521970"/>
          </a:xfrm>
          <a:prstGeom prst="rect">
            <a:avLst/>
          </a:prstGeom>
          <a:noFill/>
          <a:ln w="9525">
            <a:noFill/>
          </a:ln>
        </p:spPr>
        <p:txBody>
          <a:bodyPr wrap="square">
            <a:spAutoFit/>
          </a:bodyPr>
          <a:p>
            <a:pPr algn="ctr">
              <a:spcBef>
                <a:spcPct val="50000"/>
              </a:spcBef>
            </a:pPr>
            <a:r>
              <a:rPr b="1" dirty="0">
                <a:latin typeface="Arial" panose="020B0604020202020204" pitchFamily="34" charset="0"/>
              </a:rPr>
              <a:t> </a:t>
            </a:r>
            <a:r>
              <a:rPr sz="2800" b="1" u="sng" dirty="0">
                <a:latin typeface="Arial" panose="020B0604020202020204" pitchFamily="34" charset="0"/>
              </a:rPr>
              <a:t>BÀI 5</a:t>
            </a:r>
            <a:endParaRPr sz="2800" b="1" u="sng" dirty="0">
              <a:latin typeface="Arial" panose="020B0604020202020204" pitchFamily="34" charset="0"/>
            </a:endParaRPr>
          </a:p>
        </p:txBody>
      </p:sp>
      <p:sp>
        <p:nvSpPr>
          <p:cNvPr id="3076" name="WordArt 12"/>
          <p:cNvSpPr>
            <a:spLocks noTextEdit="1"/>
          </p:cNvSpPr>
          <p:nvPr/>
        </p:nvSpPr>
        <p:spPr>
          <a:xfrm>
            <a:off x="457200" y="838200"/>
            <a:ext cx="8305800" cy="1253490"/>
          </a:xfrm>
          <a:prstGeom prst="rect">
            <a:avLst/>
          </a:prstGeom>
        </p:spPr>
        <p:txBody>
          <a:bodyPr wrap="none" fromWordArt="1">
            <a:prstTxWarp prst="textPlain">
              <a:avLst>
                <a:gd name="adj" fmla="val 50000"/>
              </a:avLst>
            </a:prstTxWarp>
            <a:normAutofit/>
          </a:bodyPr>
          <a:p>
            <a:pPr algn="ctr" eaLnBrk="0" hangingPunct="0"/>
            <a:r>
              <a:rPr lang="en-US" sz="24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rPr>
              <a:t> CHÂU PHI VÀ MĨ LA TINH</a:t>
            </a:r>
            <a:endParaRPr lang="en-US" sz="24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a:p>
            <a:pPr algn="ctr" eaLnBrk="0" hangingPunct="0"/>
            <a:r>
              <a:rPr lang="en-US" sz="24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rPr>
              <a:t>(THẾ KỈ XIX - ĐẦU THẾ KỈ XX)</a:t>
            </a:r>
            <a:endParaRPr lang="en-US" sz="24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p:txBody>
      </p:sp>
      <p:pic>
        <p:nvPicPr>
          <p:cNvPr id="6159" name="Picture 15" descr="Chau Phi"/>
          <p:cNvPicPr>
            <a:picLocks noChangeAspect="1"/>
          </p:cNvPicPr>
          <p:nvPr/>
        </p:nvPicPr>
        <p:blipFill>
          <a:blip r:embed="rId1"/>
          <a:stretch>
            <a:fillRect/>
          </a:stretch>
        </p:blipFill>
        <p:spPr>
          <a:xfrm>
            <a:off x="304800" y="2354580"/>
            <a:ext cx="4191000" cy="4060825"/>
          </a:xfrm>
          <a:prstGeom prst="rect">
            <a:avLst/>
          </a:prstGeom>
          <a:noFill/>
          <a:ln w="9525">
            <a:noFill/>
          </a:ln>
        </p:spPr>
      </p:pic>
      <p:pic>
        <p:nvPicPr>
          <p:cNvPr id="6160" name="Picture 16" descr="tu nhien"/>
          <p:cNvPicPr>
            <a:picLocks noChangeAspect="1"/>
          </p:cNvPicPr>
          <p:nvPr/>
        </p:nvPicPr>
        <p:blipFill>
          <a:blip r:embed="rId2"/>
          <a:stretch>
            <a:fillRect/>
          </a:stretch>
        </p:blipFill>
        <p:spPr>
          <a:xfrm>
            <a:off x="4495800" y="2263775"/>
            <a:ext cx="4343400" cy="41370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left)">
                                      <p:cBhvr>
                                        <p:cTn id="7" dur="1000"/>
                                        <p:tgtEl>
                                          <p:spTgt spid="3076"/>
                                        </p:tgtEl>
                                      </p:cBhvr>
                                    </p:animEffect>
                                  </p:childTnLst>
                                </p:cTn>
                              </p:par>
                              <p:par>
                                <p:cTn id="8" presetID="21" presetClass="entr" presetSubtype="4" fill="hold" nodeType="withEffect">
                                  <p:stCondLst>
                                    <p:cond delay="0"/>
                                  </p:stCondLst>
                                  <p:childTnLst>
                                    <p:set>
                                      <p:cBhvr>
                                        <p:cTn id="9" dur="1" fill="hold">
                                          <p:stCondLst>
                                            <p:cond delay="0"/>
                                          </p:stCondLst>
                                        </p:cTn>
                                        <p:tgtEl>
                                          <p:spTgt spid="6160"/>
                                        </p:tgtEl>
                                        <p:attrNameLst>
                                          <p:attrName>style.visibility</p:attrName>
                                        </p:attrNameLst>
                                      </p:cBhvr>
                                      <p:to>
                                        <p:strVal val="visible"/>
                                      </p:to>
                                    </p:set>
                                    <p:animEffect transition="in" filter="wheel(4)">
                                      <p:cBhvr>
                                        <p:cTn id="10" dur="2000"/>
                                        <p:tgtEl>
                                          <p:spTgt spid="6160"/>
                                        </p:tgtEl>
                                      </p:cBhvr>
                                    </p:animEffect>
                                  </p:childTnLst>
                                </p:cTn>
                              </p:par>
                              <p:par>
                                <p:cTn id="11" presetID="20" presetClass="entr" presetSubtype="0" fill="hold" nodeType="withEffect">
                                  <p:stCondLst>
                                    <p:cond delay="0"/>
                                  </p:stCondLst>
                                  <p:childTnLst>
                                    <p:set>
                                      <p:cBhvr>
                                        <p:cTn id="12" dur="1" fill="hold">
                                          <p:stCondLst>
                                            <p:cond delay="0"/>
                                          </p:stCondLst>
                                        </p:cTn>
                                        <p:tgtEl>
                                          <p:spTgt spid="6159"/>
                                        </p:tgtEl>
                                        <p:attrNameLst>
                                          <p:attrName>style.visibility</p:attrName>
                                        </p:attrNameLst>
                                      </p:cBhvr>
                                      <p:to>
                                        <p:strVal val="visible"/>
                                      </p:to>
                                    </p:set>
                                    <p:animEffect transition="in" filter="wedge">
                                      <p:cBhvr>
                                        <p:cTn id="13" dur="20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8" descr="24"/>
          <p:cNvPicPr>
            <a:picLocks noChangeAspect="1"/>
          </p:cNvPicPr>
          <p:nvPr/>
        </p:nvPicPr>
        <p:blipFill>
          <a:blip r:embed="rId1"/>
          <a:stretch>
            <a:fillRect/>
          </a:stretch>
        </p:blipFill>
        <p:spPr>
          <a:xfrm>
            <a:off x="0" y="1143000"/>
            <a:ext cx="6858000" cy="5486400"/>
          </a:xfrm>
          <a:prstGeom prst="rect">
            <a:avLst/>
          </a:prstGeom>
          <a:noFill/>
          <a:ln w="9525">
            <a:noFill/>
          </a:ln>
        </p:spPr>
      </p:pic>
      <p:sp>
        <p:nvSpPr>
          <p:cNvPr id="13315" name="AutoShape 4"/>
          <p:cNvSpPr/>
          <p:nvPr/>
        </p:nvSpPr>
        <p:spPr>
          <a:xfrm>
            <a:off x="2438400" y="152400"/>
            <a:ext cx="2743200" cy="838200"/>
          </a:xfrm>
          <a:prstGeom prst="borderCallout2">
            <a:avLst>
              <a:gd name="adj1" fmla="val 18750"/>
              <a:gd name="adj2" fmla="val 130"/>
              <a:gd name="adj3" fmla="val 18750"/>
              <a:gd name="adj4" fmla="val -9537"/>
              <a:gd name="adj5" fmla="val 230208"/>
              <a:gd name="adj6" fmla="val -15384"/>
            </a:avLst>
          </a:prstGeom>
          <a:noFill/>
          <a:ln w="9525" cap="flat" cmpd="sng">
            <a:solidFill>
              <a:srgbClr val="000099"/>
            </a:solidFill>
            <a:prstDash val="solid"/>
            <a:miter/>
            <a:headEnd type="none" w="med" len="med"/>
            <a:tailEnd type="triangle" w="med" len="med"/>
          </a:ln>
        </p:spPr>
        <p:txBody>
          <a:bodyPr/>
          <a:p>
            <a:r>
              <a:rPr sz="2400" b="1" dirty="0">
                <a:latin typeface="Times New Roman" panose="02020603050405020304" pitchFamily="18" charset="0"/>
                <a:cs typeface="Times New Roman" panose="02020603050405020304" pitchFamily="18" charset="0"/>
              </a:rPr>
              <a:t>   KN: </a:t>
            </a:r>
            <a:r>
              <a:rPr lang="vi-VN" altLang="x-none" sz="2400" b="1" dirty="0">
                <a:solidFill>
                  <a:srgbClr val="000099"/>
                </a:solidFill>
                <a:latin typeface="Times New Roman" panose="02020603050405020304" pitchFamily="18" charset="0"/>
                <a:cs typeface="Times New Roman" panose="02020603050405020304" pitchFamily="18" charset="0"/>
              </a:rPr>
              <a:t>Áp đen ca đê  </a:t>
            </a:r>
            <a:endParaRPr lang="vi-VN" altLang="x-none" sz="2400" b="1" dirty="0">
              <a:solidFill>
                <a:srgbClr val="000099"/>
              </a:solidFill>
              <a:latin typeface="Times New Roman" panose="02020603050405020304" pitchFamily="18" charset="0"/>
              <a:cs typeface="Times New Roman" panose="02020603050405020304" pitchFamily="18" charset="0"/>
            </a:endParaRPr>
          </a:p>
          <a:p>
            <a:pPr algn="ctr"/>
            <a:r>
              <a:rPr sz="2400" b="1" dirty="0">
                <a:solidFill>
                  <a:srgbClr val="000099"/>
                </a:solidFill>
                <a:latin typeface="Times New Roman" panose="02020603050405020304" pitchFamily="18" charset="0"/>
                <a:cs typeface="Times New Roman" panose="02020603050405020304" pitchFamily="18" charset="0"/>
              </a:rPr>
              <a:t>(1830-1847)</a:t>
            </a:r>
            <a:endParaRPr sz="2400" b="1" dirty="0">
              <a:solidFill>
                <a:srgbClr val="000099"/>
              </a:solidFill>
              <a:latin typeface="Times New Roman" panose="02020603050405020304" pitchFamily="18" charset="0"/>
              <a:ea typeface="Times New Roman" panose="02020603050405020304" pitchFamily="18" charset="0"/>
            </a:endParaRPr>
          </a:p>
        </p:txBody>
      </p:sp>
      <p:sp>
        <p:nvSpPr>
          <p:cNvPr id="13316" name="AutoShape 6"/>
          <p:cNvSpPr/>
          <p:nvPr/>
        </p:nvSpPr>
        <p:spPr>
          <a:xfrm>
            <a:off x="6705600" y="457200"/>
            <a:ext cx="2438400" cy="1371600"/>
          </a:xfrm>
          <a:prstGeom prst="borderCallout2">
            <a:avLst>
              <a:gd name="adj1" fmla="val 12500"/>
              <a:gd name="adj2" fmla="val -3125"/>
              <a:gd name="adj3" fmla="val 12500"/>
              <a:gd name="adj4" fmla="val -60352"/>
              <a:gd name="adj5" fmla="val 134500"/>
              <a:gd name="adj6" fmla="val -117907"/>
            </a:avLst>
          </a:prstGeom>
          <a:noFill/>
          <a:ln w="9525" cap="flat" cmpd="sng">
            <a:solidFill>
              <a:srgbClr val="0033CC"/>
            </a:solidFill>
            <a:prstDash val="solid"/>
            <a:miter/>
            <a:headEnd type="none" w="med" len="med"/>
            <a:tailEnd type="triangle" w="med" len="med"/>
          </a:ln>
        </p:spPr>
        <p:txBody>
          <a:bodyPr/>
          <a:p>
            <a:pPr algn="ctr"/>
            <a:r>
              <a:rPr lang="it-IT" altLang="x-none" sz="2400" b="1" dirty="0">
                <a:solidFill>
                  <a:srgbClr val="000099"/>
                </a:solidFill>
                <a:latin typeface="Times New Roman" panose="02020603050405020304" pitchFamily="18" charset="0"/>
                <a:cs typeface="Times New Roman" panose="02020603050405020304" pitchFamily="18" charset="0"/>
              </a:rPr>
              <a:t>Phong tr</a:t>
            </a:r>
            <a:r>
              <a:rPr lang="it-IT" altLang="x-none" sz="2400" b="1" dirty="0">
                <a:solidFill>
                  <a:srgbClr val="000099"/>
                </a:solidFill>
                <a:latin typeface="Times New Roman" panose="02020603050405020304" pitchFamily="18" charset="0"/>
                <a:ea typeface="Times New Roman" panose="02020603050405020304" pitchFamily="18" charset="0"/>
              </a:rPr>
              <a:t>à</a:t>
            </a:r>
            <a:r>
              <a:rPr lang="it-IT" altLang="x-none" sz="2400" b="1" dirty="0">
                <a:solidFill>
                  <a:srgbClr val="000099"/>
                </a:solidFill>
                <a:latin typeface="Times New Roman" panose="02020603050405020304" pitchFamily="18" charset="0"/>
                <a:cs typeface="Times New Roman" panose="02020603050405020304" pitchFamily="18" charset="0"/>
              </a:rPr>
              <a:t>o tầng lớp trí thức v</a:t>
            </a:r>
            <a:r>
              <a:rPr lang="it-IT" altLang="x-none" sz="2400" b="1" dirty="0">
                <a:solidFill>
                  <a:srgbClr val="000099"/>
                </a:solidFill>
                <a:latin typeface="Times New Roman" panose="02020603050405020304" pitchFamily="18" charset="0"/>
                <a:ea typeface="Times New Roman" panose="02020603050405020304" pitchFamily="18" charset="0"/>
              </a:rPr>
              <a:t>à</a:t>
            </a:r>
            <a:r>
              <a:rPr lang="it-IT" altLang="x-none" sz="2400" b="1" dirty="0">
                <a:solidFill>
                  <a:srgbClr val="000099"/>
                </a:solidFill>
                <a:latin typeface="Times New Roman" panose="02020603050405020304" pitchFamily="18" charset="0"/>
                <a:cs typeface="Times New Roman" panose="02020603050405020304" pitchFamily="18" charset="0"/>
              </a:rPr>
              <a:t> sỉ quan trẻ Ai cập</a:t>
            </a:r>
            <a:endParaRPr sz="2400" b="1" dirty="0">
              <a:solidFill>
                <a:srgbClr val="000099"/>
              </a:solidFill>
              <a:latin typeface="Times New Roman" panose="02020603050405020304" pitchFamily="18" charset="0"/>
              <a:ea typeface="Times New Roman" panose="02020603050405020304" pitchFamily="18" charset="0"/>
            </a:endParaRPr>
          </a:p>
        </p:txBody>
      </p:sp>
      <p:sp>
        <p:nvSpPr>
          <p:cNvPr id="13317" name="AutoShape 7"/>
          <p:cNvSpPr/>
          <p:nvPr/>
        </p:nvSpPr>
        <p:spPr>
          <a:xfrm>
            <a:off x="6858000" y="4572000"/>
            <a:ext cx="2286000" cy="1066800"/>
          </a:xfrm>
          <a:prstGeom prst="borderCallout2">
            <a:avLst>
              <a:gd name="adj1" fmla="val 18750"/>
              <a:gd name="adj2" fmla="val -3847"/>
              <a:gd name="adj3" fmla="val 18750"/>
              <a:gd name="adj4" fmla="val -51120"/>
              <a:gd name="adj5" fmla="val -107616"/>
              <a:gd name="adj6" fmla="val -99051"/>
            </a:avLst>
          </a:prstGeom>
          <a:noFill/>
          <a:ln w="9525" cap="flat" cmpd="sng">
            <a:solidFill>
              <a:srgbClr val="0033CC"/>
            </a:solidFill>
            <a:prstDash val="solid"/>
            <a:miter/>
            <a:headEnd type="none" w="med" len="med"/>
            <a:tailEnd type="triangle" w="med" len="med"/>
          </a:ln>
        </p:spPr>
        <p:txBody>
          <a:bodyPr/>
          <a:p>
            <a:pPr algn="ctr"/>
            <a:r>
              <a:rPr sz="2400" b="1" dirty="0">
                <a:solidFill>
                  <a:srgbClr val="000099"/>
                </a:solidFill>
                <a:latin typeface="Times New Roman" panose="02020603050405020304" pitchFamily="18" charset="0"/>
                <a:cs typeface="Times New Roman" panose="02020603050405020304" pitchFamily="18" charset="0"/>
              </a:rPr>
              <a:t>Cuộc kháng chiến ở Êtiôpi</a:t>
            </a:r>
            <a:endParaRPr sz="2400" b="1" dirty="0">
              <a:solidFill>
                <a:srgbClr val="000099"/>
              </a:solidFill>
              <a:latin typeface="Times New Roman" panose="02020603050405020304" pitchFamily="18" charset="0"/>
              <a:cs typeface="Times New Roman" panose="02020603050405020304" pitchFamily="18" charset="0"/>
            </a:endParaRPr>
          </a:p>
          <a:p>
            <a:pPr algn="ctr"/>
            <a:endParaRPr sz="2400" b="1"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338" name="Table 14337"/>
          <p:cNvGraphicFramePr/>
          <p:nvPr/>
        </p:nvGraphicFramePr>
        <p:xfrm>
          <a:off x="228600" y="838200"/>
          <a:ext cx="8610600" cy="3814763"/>
        </p:xfrm>
        <a:graphic>
          <a:graphicData uri="http://schemas.openxmlformats.org/drawingml/2006/table">
            <a:tbl>
              <a:tblPr/>
              <a:tblGrid>
                <a:gridCol w="1905000"/>
                <a:gridCol w="6705600"/>
              </a:tblGrid>
              <a:tr h="604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99"/>
                          </a:solidFill>
                          <a:latin typeface="Times New Roman" panose="02020603050405020304" pitchFamily="18" charset="0"/>
                          <a:cs typeface="Times New Roman" panose="02020603050405020304" pitchFamily="18" charset="0"/>
                        </a:rPr>
                        <a:t>Thời gian </a:t>
                      </a:r>
                      <a:endParaRPr lang="en-US"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000099"/>
                          </a:solidFill>
                          <a:latin typeface="Times New Roman" panose="02020603050405020304" pitchFamily="18" charset="0"/>
                          <a:cs typeface="Times New Roman" panose="02020603050405020304" pitchFamily="18" charset="0"/>
                        </a:rPr>
                        <a:t>Tên phong tr</a:t>
                      </a:r>
                      <a:r>
                        <a:rPr sz="2800" b="1" dirty="0">
                          <a:solidFill>
                            <a:srgbClr val="000099"/>
                          </a:solidFill>
                          <a:latin typeface="Times New Roman" panose="02020603050405020304" pitchFamily="18" charset="0"/>
                          <a:ea typeface="Times New Roman" panose="02020603050405020304" pitchFamily="18" charset="0"/>
                        </a:rPr>
                        <a:t>à</a:t>
                      </a:r>
                      <a:r>
                        <a:rPr sz="2800" b="1" dirty="0">
                          <a:solidFill>
                            <a:srgbClr val="000099"/>
                          </a:solidFill>
                          <a:latin typeface="Times New Roman" panose="02020603050405020304" pitchFamily="18" charset="0"/>
                          <a:cs typeface="Times New Roman" panose="02020603050405020304" pitchFamily="18" charset="0"/>
                        </a:rPr>
                        <a:t>o</a:t>
                      </a:r>
                      <a:endParaRPr lang="en-US" sz="2800" b="1" dirty="0">
                        <a:solidFill>
                          <a:srgbClr val="000099"/>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36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latin typeface="Times New Roman" panose="02020603050405020304" pitchFamily="18" charset="0"/>
                          <a:cs typeface="Times New Roman" panose="02020603050405020304" pitchFamily="18" charset="0"/>
                        </a:rPr>
                        <a:t>1830-1847</a:t>
                      </a:r>
                      <a:endParaRPr lang="en-US" sz="2800" b="1" dirty="0">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800" b="0" dirty="0">
                          <a:latin typeface="Times New Roman" panose="02020603050405020304" pitchFamily="18" charset="0"/>
                          <a:cs typeface="Times New Roman" panose="02020603050405020304" pitchFamily="18" charset="0"/>
                        </a:rPr>
                        <a:t>- Khởi nghĩa Áp-đen Ca-đê ở An-giê-ri.</a:t>
                      </a:r>
                      <a:endParaRPr lang="vi-VN" altLang="x-none" sz="2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017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latin typeface="Times New Roman" panose="02020603050405020304" pitchFamily="18" charset="0"/>
                          <a:cs typeface="Times New Roman" panose="02020603050405020304" pitchFamily="18" charset="0"/>
                        </a:rPr>
                        <a:t>1879-1882</a:t>
                      </a:r>
                      <a:endParaRPr lang="en-US" sz="2800" b="1" dirty="0">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800" b="0" dirty="0">
                          <a:latin typeface="Times New Roman" panose="02020603050405020304" pitchFamily="18" charset="0"/>
                          <a:cs typeface="Times New Roman" panose="02020603050405020304" pitchFamily="18" charset="0"/>
                        </a:rPr>
                        <a:t>- Phong tr</a:t>
                      </a:r>
                      <a:r>
                        <a:rPr lang="vi-VN" altLang="x-none" sz="2800" b="0" dirty="0">
                          <a:latin typeface="Times New Roman" panose="02020603050405020304" pitchFamily="18" charset="0"/>
                          <a:ea typeface="Times New Roman" panose="02020603050405020304" pitchFamily="18" charset="0"/>
                        </a:rPr>
                        <a:t>à</a:t>
                      </a:r>
                      <a:r>
                        <a:rPr lang="vi-VN" altLang="x-none" sz="2800" b="0" dirty="0">
                          <a:latin typeface="Times New Roman" panose="02020603050405020304" pitchFamily="18" charset="0"/>
                          <a:cs typeface="Times New Roman" panose="02020603050405020304" pitchFamily="18" charset="0"/>
                        </a:rPr>
                        <a:t>o "A</a:t>
                      </a:r>
                      <a:r>
                        <a:rPr sz="2800" b="0" dirty="0">
                          <a:latin typeface="Times New Roman" panose="02020603050405020304" pitchFamily="18" charset="0"/>
                          <a:cs typeface="Times New Roman" panose="02020603050405020304" pitchFamily="18" charset="0"/>
                        </a:rPr>
                        <a:t>i </a:t>
                      </a:r>
                      <a:r>
                        <a:rPr lang="vi-VN" altLang="x-none" sz="2800" b="0" dirty="0">
                          <a:latin typeface="Times New Roman" panose="02020603050405020304" pitchFamily="18" charset="0"/>
                          <a:cs typeface="Times New Roman" panose="02020603050405020304" pitchFamily="18" charset="0"/>
                        </a:rPr>
                        <a:t>cập trẻ”</a:t>
                      </a:r>
                      <a:endParaRPr lang="vi-VN" altLang="x-none" sz="2800" b="0"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715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latin typeface="Times New Roman" panose="02020603050405020304" pitchFamily="18" charset="0"/>
                          <a:cs typeface="Times New Roman" panose="02020603050405020304" pitchFamily="18" charset="0"/>
                        </a:rPr>
                        <a:t>1885-1896 </a:t>
                      </a:r>
                      <a:endParaRPr lang="en-US" sz="2800" b="1" dirty="0">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800" b="0" dirty="0">
                          <a:latin typeface="Times New Roman" panose="02020603050405020304" pitchFamily="18" charset="0"/>
                          <a:cs typeface="Times New Roman" panose="02020603050405020304" pitchFamily="18" charset="0"/>
                        </a:rPr>
                        <a:t>- Cuộc đấu tranh của nhân dân Ê-ti-ô-pi-a</a:t>
                      </a:r>
                      <a:endParaRPr lang="vi-VN" altLang="x-none" sz="2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 name="Text Box 10"/>
          <p:cNvSpPr txBox="1"/>
          <p:nvPr/>
        </p:nvSpPr>
        <p:spPr>
          <a:xfrm>
            <a:off x="228600" y="228600"/>
            <a:ext cx="7772400" cy="583565"/>
          </a:xfrm>
          <a:prstGeom prst="rect">
            <a:avLst/>
          </a:prstGeom>
          <a:noFill/>
          <a:ln w="9525">
            <a:noFill/>
          </a:ln>
        </p:spPr>
        <p:txBody>
          <a:bodyPr>
            <a:spAutoFit/>
          </a:bodyPr>
          <a:p>
            <a:pPr>
              <a:spcBef>
                <a:spcPct val="50000"/>
              </a:spcBef>
            </a:pPr>
            <a:r>
              <a:rPr sz="3200" b="1" i="1" dirty="0">
                <a:solidFill>
                  <a:srgbClr val="000099"/>
                </a:solidFill>
                <a:latin typeface="Times New Roman" panose="02020603050405020304" pitchFamily="18" charset="0"/>
              </a:rPr>
              <a:t>1</a:t>
            </a:r>
            <a:r>
              <a:rPr lang="en-US" sz="3200" b="1" i="1" dirty="0">
                <a:solidFill>
                  <a:srgbClr val="000099"/>
                </a:solidFill>
                <a:latin typeface="Times New Roman" panose="02020603050405020304" pitchFamily="18" charset="0"/>
              </a:rPr>
              <a:t>.</a:t>
            </a:r>
            <a:r>
              <a:rPr sz="3200" b="1" i="1" dirty="0">
                <a:solidFill>
                  <a:srgbClr val="000099"/>
                </a:solidFill>
                <a:latin typeface="Times New Roman" panose="02020603050405020304" pitchFamily="18" charset="0"/>
              </a:rPr>
              <a:t> </a:t>
            </a:r>
            <a:r>
              <a:rPr sz="3200" b="1" i="1" u="sng" dirty="0">
                <a:solidFill>
                  <a:srgbClr val="000099"/>
                </a:solidFill>
                <a:latin typeface="Times New Roman" panose="02020603050405020304" pitchFamily="18" charset="0"/>
              </a:rPr>
              <a:t>Vài nét về cuộc đấu tranh giành độc lập</a:t>
            </a:r>
            <a:endParaRPr sz="3200" b="1" i="1" u="sng" dirty="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000000"/>
                                          </p:val>
                                        </p:tav>
                                        <p:tav tm="100000">
                                          <p:val>
                                            <p:strVal val="#ppt_w"/>
                                          </p:val>
                                        </p:tav>
                                      </p:tavLst>
                                    </p:anim>
                                    <p:anim calcmode="lin" valueType="num">
                                      <p:cBhvr>
                                        <p:cTn id="8" dur="1000" fill="hold"/>
                                        <p:tgtEl>
                                          <p:spTgt spid="4"/>
                                        </p:tgtEl>
                                        <p:attrNameLst>
                                          <p:attrName>ppt_h</p:attrName>
                                        </p:attrNameLst>
                                      </p:cBhvr>
                                      <p:tavLst>
                                        <p:tav tm="0">
                                          <p:val>
                                            <p:fltVal val="0.000000"/>
                                          </p:val>
                                        </p:tav>
                                        <p:tav tm="100000">
                                          <p:val>
                                            <p:strVal val="#ppt_h"/>
                                          </p:val>
                                        </p:tav>
                                      </p:tavLst>
                                    </p:anim>
                                    <p:anim calcmode="lin" valueType="num">
                                      <p:cBhvr>
                                        <p:cTn id="9" dur="1000" fill="hold"/>
                                        <p:tgtEl>
                                          <p:spTgt spid="4"/>
                                        </p:tgtEl>
                                        <p:attrNameLst>
                                          <p:attrName>style.rotation</p:attrName>
                                        </p:attrNameLst>
                                      </p:cBhvr>
                                      <p:tavLst>
                                        <p:tav tm="0">
                                          <p:val>
                                            <p:fltVal val="90.000000"/>
                                          </p:val>
                                        </p:tav>
                                        <p:tav tm="100000">
                                          <p:val>
                                            <p:fltVal val="0.00000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Oval 2"/>
          <p:cNvSpPr/>
          <p:nvPr/>
        </p:nvSpPr>
        <p:spPr>
          <a:xfrm>
            <a:off x="3962400" y="152400"/>
            <a:ext cx="990600" cy="533400"/>
          </a:xfrm>
          <a:prstGeom prst="ellipse">
            <a:avLst/>
          </a:prstGeom>
          <a:solidFill>
            <a:srgbClr val="FFFF00"/>
          </a:solidFill>
          <a:ln w="9525" cap="flat" cmpd="sng">
            <a:solidFill>
              <a:schemeClr val="folHlink"/>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6387" name="Text Box 3"/>
          <p:cNvSpPr txBox="1"/>
          <p:nvPr/>
        </p:nvSpPr>
        <p:spPr>
          <a:xfrm>
            <a:off x="4038600" y="228600"/>
            <a:ext cx="838200" cy="366713"/>
          </a:xfrm>
          <a:prstGeom prst="rect">
            <a:avLst/>
          </a:prstGeom>
          <a:noFill/>
          <a:ln w="9525">
            <a:noFill/>
          </a:ln>
        </p:spPr>
        <p:txBody>
          <a:bodyPr>
            <a:spAutoFit/>
          </a:bodyPr>
          <a:p>
            <a:pPr algn="ctr">
              <a:spcBef>
                <a:spcPct val="50000"/>
              </a:spcBef>
            </a:pPr>
            <a:r>
              <a:rPr b="1" dirty="0">
                <a:solidFill>
                  <a:srgbClr val="FF0000"/>
                </a:solidFill>
                <a:latin typeface="Arial" panose="020B0604020202020204" pitchFamily="34" charset="0"/>
              </a:rPr>
              <a:t> </a:t>
            </a:r>
            <a:r>
              <a:rPr b="1" u="sng" dirty="0">
                <a:solidFill>
                  <a:srgbClr val="FF0000"/>
                </a:solidFill>
                <a:latin typeface="Arial" panose="020B0604020202020204" pitchFamily="34" charset="0"/>
              </a:rPr>
              <a:t>BÀI 5</a:t>
            </a:r>
            <a:endParaRPr b="1" u="sng" dirty="0">
              <a:solidFill>
                <a:srgbClr val="FF0000"/>
              </a:solidFill>
              <a:latin typeface="Arial" panose="020B0604020202020204" pitchFamily="34" charset="0"/>
            </a:endParaRPr>
          </a:p>
        </p:txBody>
      </p:sp>
      <p:sp>
        <p:nvSpPr>
          <p:cNvPr id="16388" name="WordArt 4"/>
          <p:cNvSpPr>
            <a:spLocks noTextEdit="1"/>
          </p:cNvSpPr>
          <p:nvPr/>
        </p:nvSpPr>
        <p:spPr>
          <a:xfrm>
            <a:off x="228600" y="685800"/>
            <a:ext cx="8534400" cy="304800"/>
          </a:xfrm>
          <a:prstGeom prst="rect">
            <a:avLst/>
          </a:prstGeom>
        </p:spPr>
        <p:txBody>
          <a:bodyPr wrap="none" fromWordArt="1">
            <a:prstTxWarp prst="textPlain">
              <a:avLst>
                <a:gd name="adj" fmla="val 50000"/>
              </a:avLst>
            </a:prstTxWarp>
            <a:normAutofit/>
          </a:bodyPr>
          <a:p>
            <a:pPr algn="ctr" eaLnBrk="0" hangingPunct="0"/>
            <a:r>
              <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rPr>
              <a:t>CÁC NƯỚC CHÂU PHI VÀ MĨ LA TINH </a:t>
            </a:r>
            <a:endPar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p:txBody>
      </p:sp>
      <p:sp>
        <p:nvSpPr>
          <p:cNvPr id="16389" name="Text Box 6"/>
          <p:cNvSpPr txBox="1"/>
          <p:nvPr/>
        </p:nvSpPr>
        <p:spPr>
          <a:xfrm>
            <a:off x="304800" y="1066800"/>
            <a:ext cx="4419600" cy="583565"/>
          </a:xfrm>
          <a:prstGeom prst="rect">
            <a:avLst/>
          </a:prstGeom>
          <a:noFill/>
          <a:ln w="9525">
            <a:noFill/>
          </a:ln>
        </p:spPr>
        <p:txBody>
          <a:bodyPr>
            <a:spAutoFit/>
          </a:bodyPr>
          <a:p>
            <a:pPr>
              <a:spcBef>
                <a:spcPct val="50000"/>
              </a:spcBef>
            </a:pPr>
            <a:r>
              <a:rPr sz="3200" b="1" dirty="0">
                <a:solidFill>
                  <a:schemeClr val="hlink"/>
                </a:solidFill>
                <a:latin typeface="Times New Roman" panose="02020603050405020304" pitchFamily="18" charset="0"/>
              </a:rPr>
              <a:t>I,</a:t>
            </a:r>
            <a:r>
              <a:rPr lang="en-US" sz="3200" b="1" dirty="0">
                <a:solidFill>
                  <a:schemeClr val="hlink"/>
                </a:solidFill>
                <a:latin typeface="Times New Roman" panose="02020603050405020304" pitchFamily="18" charset="0"/>
              </a:rPr>
              <a:t>.</a:t>
            </a:r>
            <a:r>
              <a:rPr sz="3200" b="1" dirty="0">
                <a:solidFill>
                  <a:schemeClr val="hlink"/>
                </a:solidFill>
                <a:latin typeface="Times New Roman" panose="02020603050405020304" pitchFamily="18" charset="0"/>
              </a:rPr>
              <a:t> </a:t>
            </a:r>
            <a:r>
              <a:rPr sz="3200" b="1" u="sng" dirty="0">
                <a:solidFill>
                  <a:schemeClr val="hlink"/>
                </a:solidFill>
                <a:latin typeface="Times New Roman" panose="02020603050405020304" pitchFamily="18" charset="0"/>
              </a:rPr>
              <a:t>Các nước châu Phi</a:t>
            </a:r>
            <a:endParaRPr sz="3200" b="1" u="sng" dirty="0">
              <a:solidFill>
                <a:schemeClr val="hlink"/>
              </a:solidFill>
              <a:latin typeface="Times New Roman" panose="02020603050405020304" pitchFamily="18" charset="0"/>
            </a:endParaRPr>
          </a:p>
        </p:txBody>
      </p:sp>
      <p:sp>
        <p:nvSpPr>
          <p:cNvPr id="16390" name="Text Box 10"/>
          <p:cNvSpPr txBox="1"/>
          <p:nvPr/>
        </p:nvSpPr>
        <p:spPr>
          <a:xfrm>
            <a:off x="304800" y="1600200"/>
            <a:ext cx="7696200" cy="583565"/>
          </a:xfrm>
          <a:prstGeom prst="rect">
            <a:avLst/>
          </a:prstGeom>
          <a:noFill/>
          <a:ln w="9525">
            <a:noFill/>
          </a:ln>
        </p:spPr>
        <p:txBody>
          <a:bodyPr>
            <a:spAutoFit/>
          </a:bodyPr>
          <a:p>
            <a:pPr>
              <a:spcBef>
                <a:spcPct val="50000"/>
              </a:spcBef>
            </a:pPr>
            <a:r>
              <a:rPr sz="3200" b="1" i="1" dirty="0">
                <a:solidFill>
                  <a:srgbClr val="000099"/>
                </a:solidFill>
                <a:latin typeface="Times New Roman" panose="02020603050405020304" pitchFamily="18" charset="0"/>
              </a:rPr>
              <a:t>1</a:t>
            </a:r>
            <a:r>
              <a:rPr lang="en-US" sz="3200" b="1" i="1" dirty="0">
                <a:solidFill>
                  <a:srgbClr val="000099"/>
                </a:solidFill>
                <a:latin typeface="Times New Roman" panose="02020603050405020304" pitchFamily="18" charset="0"/>
              </a:rPr>
              <a:t>.</a:t>
            </a:r>
            <a:r>
              <a:rPr sz="3200" b="1" i="1" dirty="0">
                <a:solidFill>
                  <a:srgbClr val="000099"/>
                </a:solidFill>
                <a:latin typeface="Times New Roman" panose="02020603050405020304" pitchFamily="18" charset="0"/>
              </a:rPr>
              <a:t> </a:t>
            </a:r>
            <a:r>
              <a:rPr sz="3200" b="1" i="1" u="sng" dirty="0">
                <a:solidFill>
                  <a:srgbClr val="000099"/>
                </a:solidFill>
                <a:latin typeface="Times New Roman" panose="02020603050405020304" pitchFamily="18" charset="0"/>
              </a:rPr>
              <a:t>Vài nét về cuộc đấu tranh giành độc lập</a:t>
            </a:r>
            <a:endParaRPr sz="3200" b="1" i="1" u="sng" dirty="0">
              <a:solidFill>
                <a:srgbClr val="000099"/>
              </a:solidFill>
              <a:latin typeface="Times New Roman" panose="02020603050405020304" pitchFamily="18" charset="0"/>
            </a:endParaRPr>
          </a:p>
        </p:txBody>
      </p:sp>
      <p:pic>
        <p:nvPicPr>
          <p:cNvPr id="34828" name="Picture 12" descr="2"/>
          <p:cNvPicPr>
            <a:picLocks noChangeAspect="1"/>
          </p:cNvPicPr>
          <p:nvPr/>
        </p:nvPicPr>
        <p:blipFill>
          <a:blip r:embed="rId1"/>
          <a:stretch>
            <a:fillRect/>
          </a:stretch>
        </p:blipFill>
        <p:spPr>
          <a:xfrm>
            <a:off x="685800" y="2819400"/>
            <a:ext cx="685800" cy="693738"/>
          </a:xfrm>
          <a:prstGeom prst="rect">
            <a:avLst/>
          </a:prstGeom>
          <a:noFill/>
          <a:ln w="9525">
            <a:noFill/>
          </a:ln>
        </p:spPr>
      </p:pic>
      <p:sp>
        <p:nvSpPr>
          <p:cNvPr id="34829" name="Text Box 13"/>
          <p:cNvSpPr txBox="1"/>
          <p:nvPr/>
        </p:nvSpPr>
        <p:spPr>
          <a:xfrm>
            <a:off x="1524000" y="2743200"/>
            <a:ext cx="7162800" cy="946150"/>
          </a:xfrm>
          <a:prstGeom prst="rect">
            <a:avLst/>
          </a:prstGeom>
          <a:noFill/>
          <a:ln w="9525">
            <a:noFill/>
          </a:ln>
        </p:spPr>
        <p:txBody>
          <a:bodyPr>
            <a:spAutoFit/>
          </a:bodyPr>
          <a:p>
            <a:pPr>
              <a:spcBef>
                <a:spcPct val="50000"/>
              </a:spcBef>
            </a:pPr>
            <a:r>
              <a:rPr sz="2800" b="1" i="1" dirty="0">
                <a:solidFill>
                  <a:srgbClr val="FF6699"/>
                </a:solidFill>
                <a:latin typeface="Times New Roman" panose="02020603050405020304" pitchFamily="18" charset="0"/>
              </a:rPr>
              <a:t>Trình bày nhận xét về cuộc đấu tranh giành độc lập ở châu Phi ?</a:t>
            </a:r>
            <a:endParaRPr sz="2800" b="1" i="1" dirty="0">
              <a:solidFill>
                <a:srgbClr val="FF6699"/>
              </a:solidFill>
              <a:latin typeface="Times New Roman" panose="02020603050405020304" pitchFamily="18" charset="0"/>
            </a:endParaRPr>
          </a:p>
        </p:txBody>
      </p:sp>
      <p:sp>
        <p:nvSpPr>
          <p:cNvPr id="9" name="Text Box 2"/>
          <p:cNvSpPr txBox="1"/>
          <p:nvPr/>
        </p:nvSpPr>
        <p:spPr>
          <a:xfrm>
            <a:off x="533400" y="2667000"/>
            <a:ext cx="8458200" cy="2554288"/>
          </a:xfrm>
          <a:prstGeom prst="rect">
            <a:avLst/>
          </a:prstGeom>
          <a:noFill/>
          <a:ln w="9525">
            <a:noFill/>
          </a:ln>
        </p:spPr>
        <p:txBody>
          <a:bodyPr>
            <a:spAutoFit/>
          </a:bodyPr>
          <a:p>
            <a:r>
              <a:rPr lang="vi-VN" altLang="x-none" sz="3200" dirty="0">
                <a:latin typeface="Times New Roman" panose="02020603050405020304" pitchFamily="18" charset="0"/>
                <a:cs typeface="Times New Roman" panose="02020603050405020304" pitchFamily="18" charset="0"/>
              </a:rPr>
              <a:t>+  Nổ ra liên tục sôi nổi, biểu hiện tinh thần yêu nước nhưng đa số đều bị đ</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 áp.</a:t>
            </a:r>
            <a:r>
              <a:rPr sz="3200" dirty="0">
                <a:latin typeface="Times New Roman" panose="02020603050405020304" pitchFamily="18" charset="0"/>
                <a:cs typeface="Times New Roman" panose="02020603050405020304" pitchFamily="18" charset="0"/>
              </a:rPr>
              <a:t> </a:t>
            </a:r>
            <a:r>
              <a:rPr lang="vi-VN" altLang="x-none" sz="3200" dirty="0">
                <a:latin typeface="Times New Roman" panose="02020603050405020304" pitchFamily="18" charset="0"/>
                <a:cs typeface="Times New Roman" panose="02020603050405020304" pitchFamily="18" charset="0"/>
              </a:rPr>
              <a:t>Do trình độ tổ chức thấp v</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 chênh lệch về lực lượng</a:t>
            </a:r>
            <a:endParaRPr lang="vi-VN" altLang="x-none" sz="3200" dirty="0">
              <a:latin typeface="Times New Roman" panose="02020603050405020304" pitchFamily="18" charset="0"/>
              <a:cs typeface="Times New Roman" panose="02020603050405020304" pitchFamily="18" charset="0"/>
            </a:endParaRPr>
          </a:p>
          <a:p>
            <a:r>
              <a:rPr sz="3200" dirty="0">
                <a:latin typeface="Times New Roman" panose="02020603050405020304" pitchFamily="18" charset="0"/>
                <a:cs typeface="Times New Roman" panose="02020603050405020304" pitchFamily="18" charset="0"/>
              </a:rPr>
              <a:t>+ Phong tr</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o tiếp tục diễn ra v</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phát triển trong thế kỷ XX.</a:t>
            </a:r>
            <a:endParaRPr sz="3200" dirty="0">
              <a:latin typeface="Times New Roman" panose="02020603050405020304" pitchFamily="18" charset="0"/>
              <a:ea typeface="Times New Roman" panose="02020603050405020304" pitchFamily="18" charset="0"/>
            </a:endParaRPr>
          </a:p>
        </p:txBody>
      </p:sp>
      <p:sp>
        <p:nvSpPr>
          <p:cNvPr id="16394" name="TextBox 9"/>
          <p:cNvSpPr txBox="1"/>
          <p:nvPr/>
        </p:nvSpPr>
        <p:spPr>
          <a:xfrm>
            <a:off x="304800" y="2133600"/>
            <a:ext cx="3352800" cy="583565"/>
          </a:xfrm>
          <a:prstGeom prst="rect">
            <a:avLst/>
          </a:prstGeom>
          <a:noFill/>
          <a:ln w="9525">
            <a:noFill/>
          </a:ln>
        </p:spPr>
        <p:txBody>
          <a:bodyPr>
            <a:spAutoFit/>
          </a:bodyPr>
          <a:p>
            <a:r>
              <a:rPr sz="3200" b="1" i="1" dirty="0">
                <a:solidFill>
                  <a:srgbClr val="000099"/>
                </a:solidFill>
                <a:latin typeface="Times New Roman" panose="02020603050405020304" pitchFamily="18" charset="0"/>
                <a:cs typeface="Times New Roman" panose="02020603050405020304" pitchFamily="18" charset="0"/>
              </a:rPr>
              <a:t>2</a:t>
            </a:r>
            <a:r>
              <a:rPr lang="en-US" sz="3200" b="1" i="1" dirty="0">
                <a:solidFill>
                  <a:srgbClr val="000099"/>
                </a:solidFill>
                <a:latin typeface="Times New Roman" panose="02020603050405020304" pitchFamily="18" charset="0"/>
                <a:cs typeface="Times New Roman" panose="02020603050405020304" pitchFamily="18" charset="0"/>
              </a:rPr>
              <a:t>.</a:t>
            </a:r>
            <a:r>
              <a:rPr sz="3200" b="1" i="1" dirty="0">
                <a:solidFill>
                  <a:srgbClr val="000099"/>
                </a:solidFill>
                <a:latin typeface="Times New Roman" panose="02020603050405020304" pitchFamily="18" charset="0"/>
                <a:cs typeface="Times New Roman" panose="02020603050405020304" pitchFamily="18" charset="0"/>
              </a:rPr>
              <a:t> </a:t>
            </a:r>
            <a:r>
              <a:rPr sz="3200" b="1" i="1" u="sng" dirty="0">
                <a:solidFill>
                  <a:srgbClr val="000099"/>
                </a:solidFill>
                <a:latin typeface="Times New Roman" panose="02020603050405020304" pitchFamily="18" charset="0"/>
                <a:cs typeface="Times New Roman" panose="02020603050405020304" pitchFamily="18" charset="0"/>
              </a:rPr>
              <a:t>Nhận xét chung</a:t>
            </a:r>
            <a:endParaRPr sz="3200" b="1" i="1" u="sng"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4828"/>
                                        </p:tgtEl>
                                        <p:attrNameLst>
                                          <p:attrName>style.visibility</p:attrName>
                                        </p:attrNameLst>
                                      </p:cBhvr>
                                      <p:to>
                                        <p:strVal val="visible"/>
                                      </p:to>
                                    </p:set>
                                    <p:anim calcmode="lin" valueType="num">
                                      <p:cBhvr>
                                        <p:cTn id="7" dur="1000" fill="hold"/>
                                        <p:tgtEl>
                                          <p:spTgt spid="34828"/>
                                        </p:tgtEl>
                                        <p:attrNameLst>
                                          <p:attrName>ppt_w</p:attrName>
                                        </p:attrNameLst>
                                      </p:cBhvr>
                                      <p:tavLst>
                                        <p:tav tm="0">
                                          <p:val>
                                            <p:fltVal val="0.000000"/>
                                          </p:val>
                                        </p:tav>
                                        <p:tav tm="100000">
                                          <p:val>
                                            <p:strVal val="#ppt_w"/>
                                          </p:val>
                                        </p:tav>
                                      </p:tavLst>
                                    </p:anim>
                                    <p:anim calcmode="lin" valueType="num">
                                      <p:cBhvr>
                                        <p:cTn id="8" dur="1000" fill="hold"/>
                                        <p:tgtEl>
                                          <p:spTgt spid="34828"/>
                                        </p:tgtEl>
                                        <p:attrNameLst>
                                          <p:attrName>ppt_h</p:attrName>
                                        </p:attrNameLst>
                                      </p:cBhvr>
                                      <p:tavLst>
                                        <p:tav tm="0">
                                          <p:val>
                                            <p:fltVal val="0.000000"/>
                                          </p:val>
                                        </p:tav>
                                        <p:tav tm="100000">
                                          <p:val>
                                            <p:strVal val="#ppt_h"/>
                                          </p:val>
                                        </p:tav>
                                      </p:tavLst>
                                    </p:anim>
                                    <p:anim calcmode="lin" valueType="num">
                                      <p:cBhvr>
                                        <p:cTn id="9" dur="1000" fill="hold"/>
                                        <p:tgtEl>
                                          <p:spTgt spid="34828"/>
                                        </p:tgtEl>
                                        <p:attrNameLst>
                                          <p:attrName>style.rotation</p:attrName>
                                        </p:attrNameLst>
                                      </p:cBhvr>
                                      <p:tavLst>
                                        <p:tav tm="0">
                                          <p:val>
                                            <p:fltVal val="90.000000"/>
                                          </p:val>
                                        </p:tav>
                                        <p:tav tm="100000">
                                          <p:val>
                                            <p:fltVal val="0.000000"/>
                                          </p:val>
                                        </p:tav>
                                      </p:tavLst>
                                    </p:anim>
                                    <p:animEffect transition="in" filter="fade">
                                      <p:cBhvr>
                                        <p:cTn id="10" dur="1000"/>
                                        <p:tgtEl>
                                          <p:spTgt spid="34828"/>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4829"/>
                                        </p:tgtEl>
                                        <p:attrNameLst>
                                          <p:attrName>style.visibility</p:attrName>
                                        </p:attrNameLst>
                                      </p:cBhvr>
                                      <p:to>
                                        <p:strVal val="visible"/>
                                      </p:to>
                                    </p:set>
                                    <p:anim calcmode="lin" valueType="num">
                                      <p:cBhvr>
                                        <p:cTn id="13" dur="1000" fill="hold"/>
                                        <p:tgtEl>
                                          <p:spTgt spid="34829"/>
                                        </p:tgtEl>
                                        <p:attrNameLst>
                                          <p:attrName>ppt_w</p:attrName>
                                        </p:attrNameLst>
                                      </p:cBhvr>
                                      <p:tavLst>
                                        <p:tav tm="0">
                                          <p:val>
                                            <p:fltVal val="0.000000"/>
                                          </p:val>
                                        </p:tav>
                                        <p:tav tm="100000">
                                          <p:val>
                                            <p:strVal val="#ppt_w"/>
                                          </p:val>
                                        </p:tav>
                                      </p:tavLst>
                                    </p:anim>
                                    <p:anim calcmode="lin" valueType="num">
                                      <p:cBhvr>
                                        <p:cTn id="14" dur="1000" fill="hold"/>
                                        <p:tgtEl>
                                          <p:spTgt spid="34829"/>
                                        </p:tgtEl>
                                        <p:attrNameLst>
                                          <p:attrName>ppt_h</p:attrName>
                                        </p:attrNameLst>
                                      </p:cBhvr>
                                      <p:tavLst>
                                        <p:tav tm="0">
                                          <p:val>
                                            <p:fltVal val="0.000000"/>
                                          </p:val>
                                        </p:tav>
                                        <p:tav tm="100000">
                                          <p:val>
                                            <p:strVal val="#ppt_h"/>
                                          </p:val>
                                        </p:tav>
                                      </p:tavLst>
                                    </p:anim>
                                    <p:anim calcmode="lin" valueType="num">
                                      <p:cBhvr>
                                        <p:cTn id="15" dur="1000" fill="hold"/>
                                        <p:tgtEl>
                                          <p:spTgt spid="34829"/>
                                        </p:tgtEl>
                                        <p:attrNameLst>
                                          <p:attrName>style.rotation</p:attrName>
                                        </p:attrNameLst>
                                      </p:cBhvr>
                                      <p:tavLst>
                                        <p:tav tm="0">
                                          <p:val>
                                            <p:fltVal val="90.000000"/>
                                          </p:val>
                                        </p:tav>
                                        <p:tav tm="100000">
                                          <p:val>
                                            <p:fltVal val="0.000000"/>
                                          </p:val>
                                        </p:tav>
                                      </p:tavLst>
                                    </p:anim>
                                    <p:animEffect transition="in" filter="fade">
                                      <p:cBhvr>
                                        <p:cTn id="16" dur="1000"/>
                                        <p:tgtEl>
                                          <p:spTgt spid="3482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iterate type="lt">
                                    <p:tmPct val="0"/>
                                  </p:iterate>
                                  <p:childTnLst>
                                    <p:animEffect transition="out" filter="blinds(horizontal)">
                                      <p:cBhvr>
                                        <p:cTn id="20" dur="500"/>
                                        <p:tgtEl>
                                          <p:spTgt spid="34828"/>
                                        </p:tgtEl>
                                      </p:cBhvr>
                                    </p:animEffect>
                                    <p:set>
                                      <p:cBhvr>
                                        <p:cTn id="21" dur="1" fill="hold">
                                          <p:stCondLst>
                                            <p:cond delay="499"/>
                                          </p:stCondLst>
                                        </p:cTn>
                                        <p:tgtEl>
                                          <p:spTgt spid="34828"/>
                                        </p:tgtEl>
                                        <p:attrNameLst>
                                          <p:attrName>style.visibility</p:attrName>
                                        </p:attrNameLst>
                                      </p:cBhvr>
                                      <p:to>
                                        <p:strVal val="hidden"/>
                                      </p:to>
                                    </p:set>
                                  </p:childTnLst>
                                </p:cTn>
                              </p:par>
                              <p:par>
                                <p:cTn id="22" presetID="3" presetClass="exit" presetSubtype="10" fill="hold" grpId="1" nodeType="withEffect">
                                  <p:stCondLst>
                                    <p:cond delay="0"/>
                                  </p:stCondLst>
                                  <p:iterate type="lt">
                                    <p:tmPct val="0"/>
                                  </p:iterate>
                                  <p:childTnLst>
                                    <p:animEffect transition="out" filter="blinds(horizontal)">
                                      <p:cBhvr>
                                        <p:cTn id="23" dur="500"/>
                                        <p:tgtEl>
                                          <p:spTgt spid="34829"/>
                                        </p:tgtEl>
                                      </p:cBhvr>
                                    </p:animEffect>
                                    <p:set>
                                      <p:cBhvr>
                                        <p:cTn id="24" dur="1" fill="hold">
                                          <p:stCondLst>
                                            <p:cond delay="499"/>
                                          </p:stCondLst>
                                        </p:cTn>
                                        <p:tgtEl>
                                          <p:spTgt spid="3482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9">
                                            <p:txEl>
                                              <p:charRg st="0" end="135"/>
                                            </p:txEl>
                                          </p:spTgt>
                                        </p:tgtEl>
                                        <p:attrNameLst>
                                          <p:attrName>style.visibility</p:attrName>
                                        </p:attrNameLst>
                                      </p:cBhvr>
                                      <p:to>
                                        <p:strVal val="visible"/>
                                      </p:to>
                                    </p:set>
                                    <p:anim calcmode="discrete" valueType="clr">
                                      <p:cBhvr override="childStyle">
                                        <p:cTn id="29" dur="80"/>
                                        <p:tgtEl>
                                          <p:spTgt spid="9">
                                            <p:txEl>
                                              <p:charRg st="0" end="13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
                                            <p:txEl>
                                              <p:charRg st="0" end="135"/>
                                            </p:txEl>
                                          </p:spTgt>
                                        </p:tgtEl>
                                        <p:attrNameLst>
                                          <p:attrName>fillcolor</p:attrName>
                                        </p:attrNameLst>
                                      </p:cBhvr>
                                      <p:tavLst>
                                        <p:tav tm="0">
                                          <p:val>
                                            <p:clrVal>
                                              <a:schemeClr val="accent2"/>
                                            </p:clrVal>
                                          </p:val>
                                        </p:tav>
                                        <p:tav tm="50000">
                                          <p:val>
                                            <p:clrVal>
                                              <a:schemeClr val="hlink"/>
                                            </p:clrVal>
                                          </p:val>
                                        </p:tav>
                                      </p:tavLst>
                                    </p:anim>
                                    <p:set>
                                      <p:cBhvr>
                                        <p:cTn id="31" dur="80"/>
                                        <p:tgtEl>
                                          <p:spTgt spid="9">
                                            <p:txEl>
                                              <p:charRg st="0" end="135"/>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9">
                                            <p:txEl>
                                              <p:charRg st="135" end="196"/>
                                            </p:txEl>
                                          </p:spTgt>
                                        </p:tgtEl>
                                        <p:attrNameLst>
                                          <p:attrName>style.visibility</p:attrName>
                                        </p:attrNameLst>
                                      </p:cBhvr>
                                      <p:to>
                                        <p:strVal val="visible"/>
                                      </p:to>
                                    </p:set>
                                    <p:anim calcmode="discrete" valueType="clr">
                                      <p:cBhvr override="childStyle">
                                        <p:cTn id="36" dur="80"/>
                                        <p:tgtEl>
                                          <p:spTgt spid="9">
                                            <p:txEl>
                                              <p:charRg st="135" end="19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
                                            <p:txEl>
                                              <p:charRg st="135" end="196"/>
                                            </p:txEl>
                                          </p:spTgt>
                                        </p:tgtEl>
                                        <p:attrNameLst>
                                          <p:attrName>fillcolor</p:attrName>
                                        </p:attrNameLst>
                                      </p:cBhvr>
                                      <p:tavLst>
                                        <p:tav tm="0">
                                          <p:val>
                                            <p:clrVal>
                                              <a:schemeClr val="accent2"/>
                                            </p:clrVal>
                                          </p:val>
                                        </p:tav>
                                        <p:tav tm="50000">
                                          <p:val>
                                            <p:clrVal>
                                              <a:schemeClr val="hlink"/>
                                            </p:clrVal>
                                          </p:val>
                                        </p:tav>
                                      </p:tavLst>
                                    </p:anim>
                                    <p:set>
                                      <p:cBhvr>
                                        <p:cTn id="38" dur="80"/>
                                        <p:tgtEl>
                                          <p:spTgt spid="9">
                                            <p:txEl>
                                              <p:charRg st="135" end="19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p:bldP spid="3482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8" name="Text Box 4"/>
          <p:cNvSpPr txBox="1">
            <a:spLocks noChangeArrowheads="1"/>
          </p:cNvSpPr>
          <p:nvPr/>
        </p:nvSpPr>
        <p:spPr bwMode="auto">
          <a:xfrm>
            <a:off x="533400" y="838200"/>
            <a:ext cx="2057400" cy="579438"/>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en-US" sz="3200" b="1" i="1" kern="1200" cap="none" spc="0" normalizeH="0" baseline="0" noProof="0">
                <a:solidFill>
                  <a:schemeClr val="tx2"/>
                </a:solidFill>
                <a:effectLst>
                  <a:outerShdw blurRad="38100" dist="38100" dir="2700000" algn="tl">
                    <a:srgbClr val="FFFFFF"/>
                  </a:outerShdw>
                </a:effectLst>
                <a:latin typeface="Times New Roman" panose="02020603050405020304" pitchFamily="18" charset="0"/>
                <a:ea typeface="+mn-ea"/>
                <a:cs typeface="+mn-cs"/>
              </a:rPr>
              <a:t>- </a:t>
            </a:r>
            <a:r>
              <a:rPr kumimoji="0" lang="en-US" sz="3200" b="1" i="1" u="sng" kern="1200" cap="none" spc="0" normalizeH="0" baseline="0" noProof="0">
                <a:solidFill>
                  <a:schemeClr val="tx2"/>
                </a:solidFill>
                <a:effectLst>
                  <a:outerShdw blurRad="38100" dist="38100" dir="2700000" algn="tl">
                    <a:srgbClr val="FFFFFF"/>
                  </a:outerShdw>
                </a:effectLst>
                <a:latin typeface="Times New Roman" panose="02020603050405020304" pitchFamily="18" charset="0"/>
                <a:ea typeface="+mn-ea"/>
                <a:cs typeface="+mn-cs"/>
              </a:rPr>
              <a:t>Nghèo</a:t>
            </a:r>
            <a:r>
              <a:rPr kumimoji="0" lang="en-US" sz="3200" b="1" kern="1200" cap="none" spc="0" normalizeH="0" baseline="0" noProof="0">
                <a:solidFill>
                  <a:schemeClr val="tx2"/>
                </a:solidFill>
                <a:effectLst>
                  <a:outerShdw blurRad="38100" dist="38100" dir="2700000" algn="tl">
                    <a:srgbClr val="FFFFFF"/>
                  </a:outerShdw>
                </a:effectLst>
                <a:latin typeface="Times New Roman" panose="02020603050405020304" pitchFamily="18" charset="0"/>
                <a:ea typeface="+mn-ea"/>
                <a:cs typeface="+mn-cs"/>
              </a:rPr>
              <a:t>:</a:t>
            </a:r>
            <a:endParaRPr kumimoji="0" lang="en-US" sz="3200" b="1" kern="1200" cap="none" spc="0" normalizeH="0" baseline="0" noProof="0">
              <a:solidFill>
                <a:schemeClr val="tx2"/>
              </a:solidFill>
              <a:effectLst>
                <a:outerShdw blurRad="38100" dist="38100" dir="2700000" algn="tl">
                  <a:srgbClr val="FFFFFF"/>
                </a:outerShdw>
              </a:effectLst>
              <a:latin typeface="Times New Roman" panose="02020603050405020304" pitchFamily="18" charset="0"/>
              <a:ea typeface="+mn-ea"/>
              <a:cs typeface="+mn-cs"/>
            </a:endParaRPr>
          </a:p>
        </p:txBody>
      </p:sp>
      <p:sp>
        <p:nvSpPr>
          <p:cNvPr id="17411" name="Text Box 5"/>
          <p:cNvSpPr txBox="1"/>
          <p:nvPr/>
        </p:nvSpPr>
        <p:spPr>
          <a:xfrm>
            <a:off x="1066800" y="304800"/>
            <a:ext cx="6705600" cy="579438"/>
          </a:xfrm>
          <a:prstGeom prst="rect">
            <a:avLst/>
          </a:prstGeom>
          <a:noFill/>
          <a:ln w="9525">
            <a:noFill/>
          </a:ln>
        </p:spPr>
        <p:txBody>
          <a:bodyPr>
            <a:spAutoFit/>
          </a:bodyPr>
          <a:p>
            <a:pPr>
              <a:spcBef>
                <a:spcPct val="50000"/>
              </a:spcBef>
            </a:pPr>
            <a:r>
              <a:rPr sz="3200" u="sng" dirty="0">
                <a:solidFill>
                  <a:srgbClr val="000099"/>
                </a:solidFill>
                <a:latin typeface="Times New Roman" panose="02020603050405020304" pitchFamily="18" charset="0"/>
              </a:rPr>
              <a:t>Những khó khăn hiện nay tại châu Phi</a:t>
            </a:r>
            <a:endParaRPr sz="3200" u="sng" dirty="0">
              <a:solidFill>
                <a:srgbClr val="000099"/>
              </a:solidFill>
              <a:latin typeface="Times New Roman" panose="02020603050405020304" pitchFamily="18" charset="0"/>
            </a:endParaRPr>
          </a:p>
        </p:txBody>
      </p:sp>
      <p:sp>
        <p:nvSpPr>
          <p:cNvPr id="62470" name="Rectangle 6"/>
          <p:cNvSpPr/>
          <p:nvPr/>
        </p:nvSpPr>
        <p:spPr>
          <a:xfrm>
            <a:off x="533400" y="1371600"/>
            <a:ext cx="8305800" cy="1066800"/>
          </a:xfrm>
          <a:prstGeom prst="rect">
            <a:avLst/>
          </a:prstGeom>
          <a:noFill/>
          <a:ln w="9525">
            <a:noFill/>
          </a:ln>
        </p:spPr>
        <p:txBody>
          <a:bodyPr anchor="ctr" anchorCtr="0">
            <a:spAutoFit/>
          </a:bodyPr>
          <a:p>
            <a:r>
              <a:rPr sz="3200" dirty="0">
                <a:latin typeface="Times New Roman" panose="02020603050405020304" pitchFamily="18" charset="0"/>
              </a:rPr>
              <a:t>32/54</a:t>
            </a:r>
            <a:r>
              <a:rPr sz="3200" b="1" dirty="0">
                <a:latin typeface="Times New Roman" panose="02020603050405020304" pitchFamily="18" charset="0"/>
              </a:rPr>
              <a:t> </a:t>
            </a:r>
            <a:r>
              <a:rPr sz="3200" dirty="0">
                <a:latin typeface="Times New Roman" panose="02020603050405020304" pitchFamily="18" charset="0"/>
              </a:rPr>
              <a:t>nứơc của châu Phi bị Liên hiệp quốc liệt vào nhóm nước nghèo nhất thế giới.</a:t>
            </a:r>
            <a:endParaRPr sz="3200" dirty="0">
              <a:latin typeface="Times New Roman" panose="02020603050405020304" pitchFamily="18" charset="0"/>
            </a:endParaRPr>
          </a:p>
        </p:txBody>
      </p:sp>
      <p:pic>
        <p:nvPicPr>
          <p:cNvPr id="62471" name="Picture 7" descr="Ngheo"/>
          <p:cNvPicPr>
            <a:picLocks noChangeAspect="1"/>
          </p:cNvPicPr>
          <p:nvPr/>
        </p:nvPicPr>
        <p:blipFill>
          <a:blip r:embed="rId1"/>
          <a:stretch>
            <a:fillRect/>
          </a:stretch>
        </p:blipFill>
        <p:spPr>
          <a:xfrm>
            <a:off x="457200" y="609283"/>
            <a:ext cx="8269288" cy="6011862"/>
          </a:xfrm>
          <a:prstGeom prst="rect">
            <a:avLst/>
          </a:prstGeom>
          <a:noFill/>
          <a:ln w="9525">
            <a:noFill/>
          </a:ln>
        </p:spPr>
      </p:pic>
      <p:sp>
        <p:nvSpPr>
          <p:cNvPr id="62472" name="Rectangle 8"/>
          <p:cNvSpPr/>
          <p:nvPr/>
        </p:nvSpPr>
        <p:spPr>
          <a:xfrm>
            <a:off x="609600" y="2209800"/>
            <a:ext cx="3376613" cy="584200"/>
          </a:xfrm>
          <a:prstGeom prst="rect">
            <a:avLst/>
          </a:prstGeom>
          <a:noFill/>
          <a:ln w="9525">
            <a:noFill/>
          </a:ln>
        </p:spPr>
        <p:txBody>
          <a:bodyPr wrap="none" anchor="ctr" anchorCtr="0">
            <a:spAutoFit/>
          </a:bodyPr>
          <a:p>
            <a:r>
              <a:rPr dirty="0">
                <a:latin typeface="Times New Roman" panose="02020603050405020304" pitchFamily="18" charset="0"/>
                <a:cs typeface="Times New Roman" panose="02020603050405020304" pitchFamily="18" charset="0"/>
              </a:rPr>
              <a:t> </a:t>
            </a:r>
            <a:r>
              <a:rPr lang="vi-VN" altLang="x-none" sz="3200" b="1" i="1" dirty="0">
                <a:latin typeface="Times New Roman" panose="02020603050405020304" pitchFamily="18" charset="0"/>
                <a:cs typeface="Times New Roman" panose="02020603050405020304" pitchFamily="18" charset="0"/>
              </a:rPr>
              <a:t>- </a:t>
            </a:r>
            <a:r>
              <a:rPr lang="vi-VN" altLang="x-none" sz="3200" b="1" i="1" u="sng" dirty="0">
                <a:latin typeface="Times New Roman" panose="02020603050405020304" pitchFamily="18" charset="0"/>
                <a:cs typeface="Times New Roman" panose="02020603050405020304" pitchFamily="18" charset="0"/>
              </a:rPr>
              <a:t>Nợ nước ngo</a:t>
            </a:r>
            <a:r>
              <a:rPr lang="vi-VN" altLang="x-none" sz="3200" b="1" i="1" u="sng" dirty="0">
                <a:latin typeface="Times New Roman" panose="02020603050405020304" pitchFamily="18" charset="0"/>
                <a:ea typeface="Times New Roman" panose="02020603050405020304" pitchFamily="18" charset="0"/>
              </a:rPr>
              <a:t>à</a:t>
            </a:r>
            <a:r>
              <a:rPr lang="vi-VN" altLang="x-none" sz="3200" b="1" i="1" u="sng" dirty="0">
                <a:latin typeface="Times New Roman" panose="02020603050405020304" pitchFamily="18" charset="0"/>
                <a:cs typeface="Times New Roman" panose="02020603050405020304" pitchFamily="18" charset="0"/>
              </a:rPr>
              <a:t>i </a:t>
            </a:r>
            <a:r>
              <a:rPr lang="vi-VN" altLang="x-none" sz="3200" b="1" i="1" dirty="0">
                <a:latin typeface="Times New Roman" panose="02020603050405020304" pitchFamily="18" charset="0"/>
                <a:cs typeface="Times New Roman" panose="02020603050405020304" pitchFamily="18" charset="0"/>
              </a:rPr>
              <a:t>: </a:t>
            </a:r>
            <a:endParaRPr lang="vi-VN" altLang="x-none" sz="3200" b="1" i="1" dirty="0">
              <a:latin typeface="Times New Roman" panose="02020603050405020304" pitchFamily="18" charset="0"/>
              <a:ea typeface="Times New Roman" panose="02020603050405020304" pitchFamily="18" charset="0"/>
            </a:endParaRPr>
          </a:p>
        </p:txBody>
      </p:sp>
      <p:sp>
        <p:nvSpPr>
          <p:cNvPr id="62473" name="Rectangle 9"/>
          <p:cNvSpPr/>
          <p:nvPr/>
        </p:nvSpPr>
        <p:spPr>
          <a:xfrm>
            <a:off x="609600" y="2819400"/>
            <a:ext cx="8458200" cy="1066800"/>
          </a:xfrm>
          <a:prstGeom prst="rect">
            <a:avLst/>
          </a:prstGeom>
          <a:noFill/>
          <a:ln w="9525">
            <a:noFill/>
          </a:ln>
        </p:spPr>
        <p:txBody>
          <a:bodyPr anchor="ctr" anchorCtr="0">
            <a:spAutoFit/>
          </a:bodyPr>
          <a:p>
            <a:r>
              <a:rPr sz="3200" dirty="0">
                <a:latin typeface="Times New Roman" panose="02020603050405020304" pitchFamily="18" charset="0"/>
                <a:sym typeface="Wingdings" panose="05000000000000000000" pitchFamily="2" charset="2"/>
              </a:rPr>
              <a:t>92 tỉ đôla (đầu thập niên 80)300 tỉ đô la (đầu thập niên 90).</a:t>
            </a:r>
            <a:endParaRPr sz="3200" dirty="0">
              <a:latin typeface="Times New Roman" panose="02020603050405020304" pitchFamily="18" charset="0"/>
              <a:sym typeface="Wingdings" panose="05000000000000000000" pitchFamily="2" charset="2"/>
            </a:endParaRPr>
          </a:p>
        </p:txBody>
      </p:sp>
      <p:sp>
        <p:nvSpPr>
          <p:cNvPr id="62474" name="Rectangle 10"/>
          <p:cNvSpPr/>
          <p:nvPr/>
        </p:nvSpPr>
        <p:spPr>
          <a:xfrm>
            <a:off x="620713" y="3810000"/>
            <a:ext cx="1208087" cy="523875"/>
          </a:xfrm>
          <a:prstGeom prst="rect">
            <a:avLst/>
          </a:prstGeom>
          <a:noFill/>
          <a:ln w="9525">
            <a:noFill/>
          </a:ln>
        </p:spPr>
        <p:txBody>
          <a:bodyPr wrap="none" anchor="ctr" anchorCtr="0">
            <a:spAutoFit/>
          </a:bodyPr>
          <a:p>
            <a:r>
              <a:rPr dirty="0">
                <a:latin typeface="Arial" panose="020B0604020202020204" pitchFamily="34" charset="0"/>
              </a:rPr>
              <a:t> </a:t>
            </a:r>
            <a:r>
              <a:rPr sz="2800" b="1" i="1" dirty="0">
                <a:latin typeface="Times New Roman" panose="02020603050405020304" pitchFamily="18" charset="0"/>
                <a:cs typeface="Times New Roman" panose="02020603050405020304" pitchFamily="18" charset="0"/>
              </a:rPr>
              <a:t>-</a:t>
            </a:r>
            <a:r>
              <a:rPr sz="2800" b="1" i="1" u="sng" dirty="0">
                <a:latin typeface="Times New Roman" panose="02020603050405020304" pitchFamily="18" charset="0"/>
                <a:cs typeface="Times New Roman" panose="02020603050405020304" pitchFamily="18" charset="0"/>
              </a:rPr>
              <a:t> Đói: </a:t>
            </a:r>
            <a:endParaRPr sz="2800" b="1" i="1" u="sng" dirty="0">
              <a:latin typeface="Times New Roman" panose="02020603050405020304" pitchFamily="18" charset="0"/>
              <a:ea typeface="Times New Roman" panose="02020603050405020304" pitchFamily="18" charset="0"/>
            </a:endParaRPr>
          </a:p>
        </p:txBody>
      </p:sp>
      <p:sp>
        <p:nvSpPr>
          <p:cNvPr id="62476" name="Rectangle 12"/>
          <p:cNvSpPr/>
          <p:nvPr/>
        </p:nvSpPr>
        <p:spPr>
          <a:xfrm>
            <a:off x="533400" y="4267200"/>
            <a:ext cx="8610600" cy="2528888"/>
          </a:xfrm>
          <a:prstGeom prst="rect">
            <a:avLst/>
          </a:prstGeom>
          <a:noFill/>
          <a:ln w="9525">
            <a:noFill/>
          </a:ln>
        </p:spPr>
        <p:txBody>
          <a:bodyPr anchor="ctr" anchorCtr="0">
            <a:spAutoFit/>
          </a:bodyPr>
          <a:p>
            <a:pPr eaLnBrk="0" hangingPunct="0"/>
            <a:r>
              <a:rPr sz="3200" dirty="0">
                <a:latin typeface="Times New Roman" panose="02020603050405020304" pitchFamily="18" charset="0"/>
                <a:sym typeface="Wingdings" panose="05000000000000000000" pitchFamily="2" charset="2"/>
              </a:rPr>
              <a:t>Sản lượng</a:t>
            </a:r>
            <a:r>
              <a:rPr sz="3200" b="1" dirty="0">
                <a:latin typeface="Times New Roman" panose="02020603050405020304" pitchFamily="18" charset="0"/>
                <a:sym typeface="Wingdings" panose="05000000000000000000" pitchFamily="2" charset="2"/>
              </a:rPr>
              <a:t> </a:t>
            </a:r>
            <a:r>
              <a:rPr sz="3200" dirty="0">
                <a:latin typeface="Times New Roman" panose="02020603050405020304" pitchFamily="18" charset="0"/>
                <a:sym typeface="Wingdings" panose="05000000000000000000" pitchFamily="2" charset="2"/>
              </a:rPr>
              <a:t>lương thực bình quân đầu người của châu Phi hiện nay chỉ còn 70% so với đầu những năm 70; 2/3 nứơc sản xuất không đủ ăn ,số người đói kinh niên đã tăng từ 120 triệu  150 triệu, chiếm ¼ dân số châu luc.</a:t>
            </a:r>
            <a:endParaRPr sz="3200" dirty="0">
              <a:latin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2000" fill="hold"/>
                                        <p:tgtEl>
                                          <p:spTgt spid="62468"/>
                                        </p:tgtEl>
                                        <p:attrNameLst>
                                          <p:attrName>ppt_w</p:attrName>
                                        </p:attrNameLst>
                                      </p:cBhvr>
                                      <p:tavLst>
                                        <p:tav tm="0">
                                          <p:val>
                                            <p:fltVal val="0.000000"/>
                                          </p:val>
                                        </p:tav>
                                        <p:tav tm="100000">
                                          <p:val>
                                            <p:strVal val="#ppt_w"/>
                                          </p:val>
                                        </p:tav>
                                      </p:tavLst>
                                    </p:anim>
                                    <p:anim calcmode="lin" valueType="num">
                                      <p:cBhvr>
                                        <p:cTn id="8" dur="2000" fill="hold"/>
                                        <p:tgtEl>
                                          <p:spTgt spid="6246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2470"/>
                                        </p:tgtEl>
                                        <p:attrNameLst>
                                          <p:attrName>style.visibility</p:attrName>
                                        </p:attrNameLst>
                                      </p:cBhvr>
                                      <p:to>
                                        <p:strVal val="visible"/>
                                      </p:to>
                                    </p:set>
                                    <p:animEffect transition="in" filter="diamond(in)">
                                      <p:cBhvr>
                                        <p:cTn id="13" dur="500"/>
                                        <p:tgtEl>
                                          <p:spTgt spid="6247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2471"/>
                                        </p:tgtEl>
                                        <p:attrNameLst>
                                          <p:attrName>style.visibility</p:attrName>
                                        </p:attrNameLst>
                                      </p:cBhvr>
                                      <p:to>
                                        <p:strVal val="visible"/>
                                      </p:to>
                                    </p:set>
                                    <p:animEffect transition="in" filter="diamond(in)">
                                      <p:cBhvr>
                                        <p:cTn id="18" dur="2000"/>
                                        <p:tgtEl>
                                          <p:spTgt spid="6247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62471"/>
                                        </p:tgtEl>
                                      </p:cBhvr>
                                    </p:animEffect>
                                    <p:set>
                                      <p:cBhvr>
                                        <p:cTn id="23" dur="1" fill="hold">
                                          <p:stCondLst>
                                            <p:cond delay="499"/>
                                          </p:stCondLst>
                                        </p:cTn>
                                        <p:tgtEl>
                                          <p:spTgt spid="6247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2472"/>
                                        </p:tgtEl>
                                        <p:attrNameLst>
                                          <p:attrName>style.visibility</p:attrName>
                                        </p:attrNameLst>
                                      </p:cBhvr>
                                      <p:to>
                                        <p:strVal val="visible"/>
                                      </p:to>
                                    </p:set>
                                    <p:animEffect transition="in" filter="diamond(in)">
                                      <p:cBhvr>
                                        <p:cTn id="28" dur="500"/>
                                        <p:tgtEl>
                                          <p:spTgt spid="62472"/>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2473"/>
                                        </p:tgtEl>
                                        <p:attrNameLst>
                                          <p:attrName>style.visibility</p:attrName>
                                        </p:attrNameLst>
                                      </p:cBhvr>
                                      <p:to>
                                        <p:strVal val="visible"/>
                                      </p:to>
                                    </p:set>
                                    <p:animEffect transition="in" filter="diamond(in)">
                                      <p:cBhvr>
                                        <p:cTn id="33" dur="500"/>
                                        <p:tgtEl>
                                          <p:spTgt spid="6247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62474"/>
                                        </p:tgtEl>
                                        <p:attrNameLst>
                                          <p:attrName>style.visibility</p:attrName>
                                        </p:attrNameLst>
                                      </p:cBhvr>
                                      <p:to>
                                        <p:strVal val="visible"/>
                                      </p:to>
                                    </p:set>
                                    <p:animEffect transition="in" filter="diamond(in)">
                                      <p:cBhvr>
                                        <p:cTn id="38" dur="500"/>
                                        <p:tgtEl>
                                          <p:spTgt spid="62474"/>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62476"/>
                                        </p:tgtEl>
                                        <p:attrNameLst>
                                          <p:attrName>style.visibility</p:attrName>
                                        </p:attrNameLst>
                                      </p:cBhvr>
                                      <p:to>
                                        <p:strVal val="visible"/>
                                      </p:to>
                                    </p:set>
                                    <p:animEffect transition="in" filter="diamond(in)">
                                      <p:cBhvr>
                                        <p:cTn id="43" dur="1000"/>
                                        <p:tgtEl>
                                          <p:spTgt spid="62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70" grpId="0"/>
      <p:bldP spid="62472" grpId="0"/>
      <p:bldP spid="62473" grpId="0"/>
      <p:bldP spid="62474" grpId="0"/>
      <p:bldP spid="624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Rectangle 3"/>
          <p:cNvSpPr/>
          <p:nvPr/>
        </p:nvSpPr>
        <p:spPr>
          <a:xfrm>
            <a:off x="381000" y="609600"/>
            <a:ext cx="8763000" cy="1554163"/>
          </a:xfrm>
          <a:prstGeom prst="rect">
            <a:avLst/>
          </a:prstGeom>
          <a:noFill/>
          <a:ln w="9525">
            <a:noFill/>
          </a:ln>
        </p:spPr>
        <p:txBody>
          <a:bodyPr anchor="ctr" anchorCtr="0">
            <a:spAutoFit/>
          </a:bodyPr>
          <a:p>
            <a:r>
              <a:rPr sz="3200" dirty="0">
                <a:latin typeface="Times New Roman" panose="02020603050405020304" pitchFamily="18" charset="0"/>
              </a:rPr>
              <a:t>châu Phi chiếm 8 /14 triệu người bị bệnh AIDS </a:t>
            </a:r>
            <a:r>
              <a:rPr sz="3200" dirty="0">
                <a:latin typeface="Times New Roman" panose="02020603050405020304" pitchFamily="18" charset="0"/>
                <a:sym typeface="Wingdings" panose="05000000000000000000" pitchFamily="2" charset="2"/>
              </a:rPr>
              <a:t></a:t>
            </a:r>
            <a:r>
              <a:rPr sz="3200" dirty="0">
                <a:latin typeface="Times New Roman" panose="02020603050405020304" pitchFamily="18" charset="0"/>
              </a:rPr>
              <a:t> tiếp tục tăng theo cấp số nhân, ở lứa tuổi từ 30</a:t>
            </a:r>
            <a:r>
              <a:rPr sz="3200" dirty="0">
                <a:latin typeface="Times New Roman" panose="02020603050405020304" pitchFamily="18" charset="0"/>
                <a:sym typeface="Wingdings" panose="05000000000000000000" pitchFamily="2" charset="2"/>
              </a:rPr>
              <a:t></a:t>
            </a:r>
            <a:r>
              <a:rPr sz="3200" dirty="0">
                <a:latin typeface="Times New Roman" panose="02020603050405020304" pitchFamily="18" charset="0"/>
              </a:rPr>
              <a:t> 50 tuổi, lứa tuổi có khả năng lao động nhất.</a:t>
            </a:r>
            <a:endParaRPr sz="3200" dirty="0">
              <a:latin typeface="Times New Roman" panose="02020603050405020304" pitchFamily="18" charset="0"/>
            </a:endParaRPr>
          </a:p>
        </p:txBody>
      </p:sp>
      <p:sp>
        <p:nvSpPr>
          <p:cNvPr id="26628" name="Rectangle 4"/>
          <p:cNvSpPr/>
          <p:nvPr/>
        </p:nvSpPr>
        <p:spPr>
          <a:xfrm>
            <a:off x="228600" y="2133600"/>
            <a:ext cx="3411538" cy="579438"/>
          </a:xfrm>
          <a:prstGeom prst="rect">
            <a:avLst/>
          </a:prstGeom>
          <a:noFill/>
          <a:ln w="9525">
            <a:noFill/>
          </a:ln>
        </p:spPr>
        <p:txBody>
          <a:bodyPr wrap="none" anchor="ctr" anchorCtr="0">
            <a:spAutoFit/>
          </a:bodyPr>
          <a:p>
            <a:r>
              <a:rPr sz="3200" dirty="0">
                <a:solidFill>
                  <a:srgbClr val="000099"/>
                </a:solidFill>
                <a:latin typeface="Times New Roman" panose="02020603050405020304" pitchFamily="18" charset="0"/>
              </a:rPr>
              <a:t>- </a:t>
            </a:r>
            <a:r>
              <a:rPr sz="3200" b="1" i="1" u="sng" dirty="0">
                <a:solidFill>
                  <a:srgbClr val="000099"/>
                </a:solidFill>
                <a:latin typeface="Times New Roman" panose="02020603050405020304" pitchFamily="18" charset="0"/>
              </a:rPr>
              <a:t>Bùng nổ dân số</a:t>
            </a:r>
            <a:r>
              <a:rPr sz="3200" b="1" i="1" dirty="0">
                <a:solidFill>
                  <a:srgbClr val="000099"/>
                </a:solidFill>
                <a:latin typeface="Times New Roman" panose="02020603050405020304" pitchFamily="18" charset="0"/>
              </a:rPr>
              <a:t> :</a:t>
            </a:r>
            <a:r>
              <a:rPr sz="3200" dirty="0">
                <a:solidFill>
                  <a:srgbClr val="000099"/>
                </a:solidFill>
                <a:latin typeface="Times New Roman" panose="02020603050405020304" pitchFamily="18" charset="0"/>
              </a:rPr>
              <a:t> </a:t>
            </a:r>
            <a:endParaRPr sz="3200" dirty="0">
              <a:solidFill>
                <a:srgbClr val="000099"/>
              </a:solidFill>
              <a:latin typeface="Times New Roman" panose="02020603050405020304" pitchFamily="18" charset="0"/>
            </a:endParaRPr>
          </a:p>
        </p:txBody>
      </p:sp>
      <p:sp>
        <p:nvSpPr>
          <p:cNvPr id="26629" name="Rectangle 5"/>
          <p:cNvSpPr/>
          <p:nvPr/>
        </p:nvSpPr>
        <p:spPr>
          <a:xfrm>
            <a:off x="381000" y="2667000"/>
            <a:ext cx="8763000" cy="3990975"/>
          </a:xfrm>
          <a:prstGeom prst="rect">
            <a:avLst/>
          </a:prstGeom>
          <a:noFill/>
          <a:ln w="9525">
            <a:noFill/>
          </a:ln>
        </p:spPr>
        <p:txBody>
          <a:bodyPr anchor="ctr" anchorCtr="0">
            <a:spAutoFit/>
          </a:bodyPr>
          <a:p>
            <a:r>
              <a:rPr sz="3200" dirty="0">
                <a:latin typeface="Times New Roman" panose="02020603050405020304" pitchFamily="18" charset="0"/>
                <a:sym typeface="Wingdings" panose="05000000000000000000" pitchFamily="2" charset="2"/>
              </a:rPr>
              <a:t>+ Với tỉ lệ tăng từ 2,9%  3% ,châu Phi có tốc độ tăng dân số cao nhất trái đất ;</a:t>
            </a:r>
            <a:endParaRPr sz="3200" dirty="0">
              <a:latin typeface="Times New Roman" panose="02020603050405020304" pitchFamily="18" charset="0"/>
              <a:sym typeface="Wingdings" panose="05000000000000000000" pitchFamily="2" charset="2"/>
            </a:endParaRPr>
          </a:p>
          <a:p>
            <a:r>
              <a:rPr sz="3200" dirty="0">
                <a:latin typeface="Times New Roman" panose="02020603050405020304" pitchFamily="18" charset="0"/>
                <a:sym typeface="Wingdings" panose="05000000000000000000" pitchFamily="2" charset="2"/>
              </a:rPr>
              <a:t>+ Trong 15 nươc co tỉ le sinh đẻ cao nhất thế giới , châu Phi có 12 nước ( Rwanda:5,2%; Angola, Nigiera: 5,1%). </a:t>
            </a:r>
            <a:endParaRPr sz="3200" dirty="0">
              <a:latin typeface="Times New Roman" panose="02020603050405020304" pitchFamily="18" charset="0"/>
              <a:sym typeface="Wingdings" panose="05000000000000000000" pitchFamily="2" charset="2"/>
            </a:endParaRPr>
          </a:p>
          <a:p>
            <a:r>
              <a:rPr sz="3200" dirty="0">
                <a:latin typeface="Times New Roman" panose="02020603050405020304" pitchFamily="18" charset="0"/>
                <a:sym typeface="Wingdings" panose="05000000000000000000" pitchFamily="2" charset="2"/>
              </a:rPr>
              <a:t>+ Phụ nữ mang thai 10 lan, sinh nở 8,3 lần  mỗi năm có thêm từ 250.000.300.000 trẻ em ra đời trong khi quỹ đất có hạn (26.300km2).</a:t>
            </a:r>
            <a:endParaRPr sz="3200" dirty="0">
              <a:latin typeface="Times New Roman" panose="02020603050405020304" pitchFamily="18" charset="0"/>
              <a:sym typeface="Wingdings" panose="05000000000000000000" pitchFamily="2" charset="2"/>
            </a:endParaRPr>
          </a:p>
        </p:txBody>
      </p:sp>
      <p:pic>
        <p:nvPicPr>
          <p:cNvPr id="26631" name="Picture 7" descr="AIDS ,2"/>
          <p:cNvPicPr>
            <a:picLocks noChangeAspect="1"/>
          </p:cNvPicPr>
          <p:nvPr/>
        </p:nvPicPr>
        <p:blipFill>
          <a:blip r:embed="rId1"/>
          <a:stretch>
            <a:fillRect/>
          </a:stretch>
        </p:blipFill>
        <p:spPr>
          <a:xfrm>
            <a:off x="3810000" y="685800"/>
            <a:ext cx="5181600" cy="5562600"/>
          </a:xfrm>
          <a:prstGeom prst="rect">
            <a:avLst/>
          </a:prstGeom>
          <a:noFill/>
          <a:ln w="9525">
            <a:noFill/>
          </a:ln>
        </p:spPr>
      </p:pic>
      <p:sp>
        <p:nvSpPr>
          <p:cNvPr id="18439" name="Rectangle 8"/>
          <p:cNvSpPr/>
          <p:nvPr/>
        </p:nvSpPr>
        <p:spPr>
          <a:xfrm>
            <a:off x="228600" y="152400"/>
            <a:ext cx="3352800" cy="519113"/>
          </a:xfrm>
          <a:prstGeom prst="rect">
            <a:avLst/>
          </a:prstGeom>
          <a:noFill/>
          <a:ln w="9525">
            <a:noFill/>
          </a:ln>
        </p:spPr>
        <p:txBody>
          <a:bodyPr>
            <a:spAutoFit/>
          </a:bodyPr>
          <a:p>
            <a:r>
              <a:rPr sz="2800" b="1" i="1" dirty="0">
                <a:solidFill>
                  <a:srgbClr val="000099"/>
                </a:solidFill>
                <a:latin typeface="Times New Roman" panose="02020603050405020304" pitchFamily="18" charset="0"/>
              </a:rPr>
              <a:t>- </a:t>
            </a:r>
            <a:r>
              <a:rPr sz="2800" b="1" i="1" u="sng" dirty="0">
                <a:solidFill>
                  <a:srgbClr val="000099"/>
                </a:solidFill>
                <a:latin typeface="Times New Roman" panose="02020603050405020304" pitchFamily="18" charset="0"/>
              </a:rPr>
              <a:t>Bệnh AIDS:</a:t>
            </a:r>
            <a:endParaRPr sz="2800" b="1" i="1" u="sng" dirty="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diamond(in)">
                                      <p:cBhvr>
                                        <p:cTn id="7" dur="2000"/>
                                        <p:tgtEl>
                                          <p:spTgt spid="266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6631"/>
                                        </p:tgtEl>
                                      </p:cBhvr>
                                    </p:animEffect>
                                    <p:set>
                                      <p:cBhvr>
                                        <p:cTn id="12" dur="1" fill="hold">
                                          <p:stCondLst>
                                            <p:cond delay="499"/>
                                          </p:stCondLst>
                                        </p:cTn>
                                        <p:tgtEl>
                                          <p:spTgt spid="266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diamond(in)">
                                      <p:cBhvr>
                                        <p:cTn id="17" dur="2000"/>
                                        <p:tgtEl>
                                          <p:spTgt spid="2662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6628">
                                            <p:txEl>
                                              <p:charRg st="0" end="20"/>
                                            </p:txEl>
                                          </p:spTgt>
                                        </p:tgtEl>
                                        <p:attrNameLst>
                                          <p:attrName>style.visibility</p:attrName>
                                        </p:attrNameLst>
                                      </p:cBhvr>
                                      <p:to>
                                        <p:strVal val="visible"/>
                                      </p:to>
                                    </p:set>
                                    <p:animEffect transition="in" filter="diamond(in)">
                                      <p:cBhvr>
                                        <p:cTn id="22" dur="2000"/>
                                        <p:tgtEl>
                                          <p:spTgt spid="26628">
                                            <p:txEl>
                                              <p:charRg st="0" end="2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6629"/>
                                        </p:tgtEl>
                                        <p:attrNameLst>
                                          <p:attrName>style.visibility</p:attrName>
                                        </p:attrNameLst>
                                      </p:cBhvr>
                                      <p:to>
                                        <p:strVal val="visible"/>
                                      </p:to>
                                    </p:set>
                                    <p:animEffect transition="in" filter="diamond(in)">
                                      <p:cBhvr>
                                        <p:cTn id="27" dur="2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descr="han han"/>
          <p:cNvPicPr>
            <a:picLocks noChangeAspect="1"/>
          </p:cNvPicPr>
          <p:nvPr/>
        </p:nvPicPr>
        <p:blipFill>
          <a:blip r:embed="rId1"/>
          <a:stretch>
            <a:fillRect/>
          </a:stretch>
        </p:blipFill>
        <p:spPr>
          <a:xfrm>
            <a:off x="685800" y="609600"/>
            <a:ext cx="4038600" cy="5715000"/>
          </a:xfrm>
          <a:prstGeom prst="rect">
            <a:avLst/>
          </a:prstGeom>
          <a:noFill/>
          <a:ln w="9525">
            <a:noFill/>
          </a:ln>
        </p:spPr>
      </p:pic>
      <p:pic>
        <p:nvPicPr>
          <p:cNvPr id="19460" name="Picture 4" descr="nuoc"/>
          <p:cNvPicPr>
            <a:picLocks noChangeAspect="1"/>
          </p:cNvPicPr>
          <p:nvPr/>
        </p:nvPicPr>
        <p:blipFill>
          <a:blip r:embed="rId2"/>
          <a:stretch>
            <a:fillRect/>
          </a:stretch>
        </p:blipFill>
        <p:spPr>
          <a:xfrm>
            <a:off x="5029200" y="609600"/>
            <a:ext cx="3724275" cy="5715000"/>
          </a:xfrm>
          <a:prstGeom prst="rect">
            <a:avLst/>
          </a:prstGeom>
          <a:noFill/>
          <a:ln w="9525">
            <a:noFill/>
          </a:ln>
        </p:spPr>
      </p:pic>
      <p:sp>
        <p:nvSpPr>
          <p:cNvPr id="2" name="Text Box 1"/>
          <p:cNvSpPr txBox="1"/>
          <p:nvPr/>
        </p:nvSpPr>
        <p:spPr>
          <a:xfrm>
            <a:off x="2000885" y="83185"/>
            <a:ext cx="1560195" cy="521970"/>
          </a:xfrm>
          <a:prstGeom prst="rect">
            <a:avLst/>
          </a:prstGeom>
          <a:noFill/>
        </p:spPr>
        <p:txBody>
          <a:bodyPr wrap="square" rtlCol="0">
            <a:spAutoFit/>
          </a:bodyPr>
          <a:p>
            <a:r>
              <a:rPr lang="en-US" sz="2800" b="1">
                <a:latin typeface="Times New Roman" panose="02020603050405020304" pitchFamily="18" charset="0"/>
                <a:cs typeface="Times New Roman" panose="02020603050405020304" pitchFamily="18" charset="0"/>
              </a:rPr>
              <a:t>Hạn hán</a:t>
            </a:r>
            <a:endParaRPr lang="en-US" sz="28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descr="nan doi  chau Phi,2"/>
          <p:cNvPicPr>
            <a:picLocks noChangeAspect="1"/>
          </p:cNvPicPr>
          <p:nvPr/>
        </p:nvPicPr>
        <p:blipFill>
          <a:blip r:embed="rId1"/>
          <a:stretch>
            <a:fillRect/>
          </a:stretch>
        </p:blipFill>
        <p:spPr>
          <a:xfrm>
            <a:off x="381000" y="228600"/>
            <a:ext cx="5619750" cy="3371850"/>
          </a:xfrm>
          <a:prstGeom prst="rect">
            <a:avLst/>
          </a:prstGeom>
          <a:noFill/>
          <a:ln w="9525">
            <a:noFill/>
          </a:ln>
        </p:spPr>
      </p:pic>
      <p:pic>
        <p:nvPicPr>
          <p:cNvPr id="20483" name="Picture 3" descr="nan doi  chau Phi,3"/>
          <p:cNvPicPr>
            <a:picLocks noChangeAspect="1"/>
          </p:cNvPicPr>
          <p:nvPr/>
        </p:nvPicPr>
        <p:blipFill>
          <a:blip r:embed="rId2"/>
          <a:stretch>
            <a:fillRect/>
          </a:stretch>
        </p:blipFill>
        <p:spPr>
          <a:xfrm>
            <a:off x="4572000" y="3525838"/>
            <a:ext cx="4267200" cy="3086100"/>
          </a:xfrm>
          <a:prstGeom prst="rect">
            <a:avLst/>
          </a:prstGeom>
          <a:noFill/>
          <a:ln w="9525" cap="flat" cmpd="sng">
            <a:solidFill>
              <a:srgbClr val="000099"/>
            </a:solidFill>
            <a:prstDash val="solid"/>
            <a:miter/>
            <a:headEnd type="none" w="med" len="med"/>
            <a:tailEnd type="none" w="med" len="med"/>
          </a:ln>
        </p:spPr>
      </p:pic>
      <p:sp>
        <p:nvSpPr>
          <p:cNvPr id="20484" name="Rectangle 4"/>
          <p:cNvSpPr/>
          <p:nvPr/>
        </p:nvSpPr>
        <p:spPr>
          <a:xfrm>
            <a:off x="457200" y="3886200"/>
            <a:ext cx="3559175" cy="579438"/>
          </a:xfrm>
          <a:prstGeom prst="rect">
            <a:avLst/>
          </a:prstGeom>
          <a:noFill/>
          <a:ln w="9525">
            <a:noFill/>
          </a:ln>
        </p:spPr>
        <p:txBody>
          <a:bodyPr>
            <a:spAutoFit/>
          </a:bodyPr>
          <a:p>
            <a:pPr eaLnBrk="0" hangingPunct="0"/>
            <a:r>
              <a:rPr sz="3200" dirty="0">
                <a:latin typeface="Times New Roman" panose="02020603050405020304" pitchFamily="18" charset="0"/>
              </a:rPr>
              <a:t>Nạn đói ở châu Phi</a:t>
            </a:r>
            <a:endParaRPr sz="3200" dirty="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descr="Chien tranh o Liberia"/>
          <p:cNvPicPr>
            <a:picLocks noChangeAspect="1"/>
          </p:cNvPicPr>
          <p:nvPr/>
        </p:nvPicPr>
        <p:blipFill>
          <a:blip r:embed="rId1"/>
          <a:stretch>
            <a:fillRect/>
          </a:stretch>
        </p:blipFill>
        <p:spPr>
          <a:xfrm>
            <a:off x="0" y="685800"/>
            <a:ext cx="5448300" cy="4038600"/>
          </a:xfrm>
          <a:prstGeom prst="rect">
            <a:avLst/>
          </a:prstGeom>
          <a:noFill/>
          <a:ln w="9525">
            <a:noFill/>
          </a:ln>
        </p:spPr>
      </p:pic>
      <p:pic>
        <p:nvPicPr>
          <p:cNvPr id="21507" name="Picture 3" descr="Chien tranh o Liberia,2"/>
          <p:cNvPicPr>
            <a:picLocks noChangeAspect="1"/>
          </p:cNvPicPr>
          <p:nvPr/>
        </p:nvPicPr>
        <p:blipFill>
          <a:blip r:embed="rId2"/>
          <a:stretch>
            <a:fillRect/>
          </a:stretch>
        </p:blipFill>
        <p:spPr>
          <a:xfrm>
            <a:off x="5334000" y="609600"/>
            <a:ext cx="3657600" cy="5562600"/>
          </a:xfrm>
          <a:prstGeom prst="rect">
            <a:avLst/>
          </a:prstGeom>
          <a:noFill/>
          <a:ln w="9525">
            <a:noFill/>
          </a:ln>
        </p:spPr>
      </p:pic>
      <p:sp>
        <p:nvSpPr>
          <p:cNvPr id="21508" name="Rectangle 4"/>
          <p:cNvSpPr/>
          <p:nvPr/>
        </p:nvSpPr>
        <p:spPr>
          <a:xfrm>
            <a:off x="1066800" y="5029200"/>
            <a:ext cx="4048125" cy="584200"/>
          </a:xfrm>
          <a:prstGeom prst="rect">
            <a:avLst/>
          </a:prstGeom>
          <a:noFill/>
          <a:ln w="9525" cap="flat" cmpd="sng">
            <a:solidFill>
              <a:srgbClr val="008000"/>
            </a:solidFill>
            <a:prstDash val="solid"/>
            <a:miter/>
            <a:headEnd type="none" w="med" len="med"/>
            <a:tailEnd type="none" w="med" len="med"/>
          </a:ln>
        </p:spPr>
        <p:txBody>
          <a:bodyPr wrap="none">
            <a:spAutoFit/>
          </a:bodyPr>
          <a:p>
            <a:r>
              <a:rPr sz="3200" b="1" dirty="0">
                <a:latin typeface="Times New Roman" panose="02020603050405020304" pitchFamily="18" charset="0"/>
                <a:cs typeface="Times New Roman" panose="02020603050405020304" pitchFamily="18" charset="0"/>
              </a:rPr>
              <a:t>Chiến tranh ở Liberia</a:t>
            </a:r>
            <a:endParaRPr sz="32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60" name="Picture 16" descr="tu nhien"/>
          <p:cNvPicPr>
            <a:picLocks noChangeAspect="1"/>
          </p:cNvPicPr>
          <p:nvPr/>
        </p:nvPicPr>
        <p:blipFill>
          <a:blip r:embed="rId1"/>
          <a:stretch>
            <a:fillRect/>
          </a:stretch>
        </p:blipFill>
        <p:spPr>
          <a:xfrm>
            <a:off x="457200" y="0"/>
            <a:ext cx="8153400" cy="6858000"/>
          </a:xfrm>
          <a:prstGeom prst="rect">
            <a:avLst/>
          </a:prstGeom>
          <a:noFill/>
          <a:ln w="9525">
            <a:noFill/>
          </a:ln>
        </p:spPr>
      </p:pic>
      <p:sp>
        <p:nvSpPr>
          <p:cNvPr id="23555" name="Oval 3"/>
          <p:cNvSpPr/>
          <p:nvPr/>
        </p:nvSpPr>
        <p:spPr>
          <a:xfrm>
            <a:off x="3886200" y="0"/>
            <a:ext cx="990600" cy="533400"/>
          </a:xfrm>
          <a:prstGeom prst="ellipse">
            <a:avLst/>
          </a:prstGeom>
          <a:solidFill>
            <a:srgbClr val="FFFF00"/>
          </a:solidFill>
          <a:ln w="9525" cap="flat" cmpd="sng">
            <a:solidFill>
              <a:schemeClr val="folHlink"/>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23556" name="Text Box 4"/>
          <p:cNvSpPr txBox="1"/>
          <p:nvPr/>
        </p:nvSpPr>
        <p:spPr>
          <a:xfrm>
            <a:off x="3962400" y="76200"/>
            <a:ext cx="838200" cy="366713"/>
          </a:xfrm>
          <a:prstGeom prst="rect">
            <a:avLst/>
          </a:prstGeom>
          <a:noFill/>
          <a:ln w="9525">
            <a:noFill/>
          </a:ln>
        </p:spPr>
        <p:txBody>
          <a:bodyPr>
            <a:spAutoFit/>
          </a:bodyPr>
          <a:p>
            <a:pPr algn="ctr">
              <a:spcBef>
                <a:spcPct val="50000"/>
              </a:spcBef>
            </a:pPr>
            <a:r>
              <a:rPr b="1" dirty="0">
                <a:latin typeface="Arial" panose="020B0604020202020204" pitchFamily="34" charset="0"/>
              </a:rPr>
              <a:t> </a:t>
            </a:r>
            <a:r>
              <a:rPr b="1" u="sng" dirty="0">
                <a:latin typeface="Arial" panose="020B0604020202020204" pitchFamily="34" charset="0"/>
              </a:rPr>
              <a:t>BÀI 5</a:t>
            </a:r>
            <a:endParaRPr b="1" u="sng" dirty="0">
              <a:latin typeface="Arial" panose="020B0604020202020204" pitchFamily="34" charset="0"/>
            </a:endParaRPr>
          </a:p>
        </p:txBody>
      </p:sp>
      <p:sp>
        <p:nvSpPr>
          <p:cNvPr id="23557" name="WordArt 12"/>
          <p:cNvSpPr>
            <a:spLocks noTextEdit="1"/>
          </p:cNvSpPr>
          <p:nvPr/>
        </p:nvSpPr>
        <p:spPr>
          <a:xfrm>
            <a:off x="304800" y="609600"/>
            <a:ext cx="8305800" cy="685800"/>
          </a:xfrm>
          <a:prstGeom prst="rect">
            <a:avLst/>
          </a:prstGeom>
        </p:spPr>
        <p:txBody>
          <a:bodyPr wrap="none" fromWordArt="1">
            <a:prstTxWarp prst="textPlain">
              <a:avLst>
                <a:gd name="adj" fmla="val 50000"/>
              </a:avLst>
            </a:prstTxWarp>
            <a:normAutofit/>
          </a:bodyPr>
          <a:p>
            <a:pPr algn="ctr" eaLnBrk="0" hangingPunct="0"/>
            <a:r>
              <a:rPr lang="en-US" sz="24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rPr>
              <a:t> CHÂU PHI VÀ MĨ LA TINH</a:t>
            </a:r>
            <a:endParaRPr lang="en-US" sz="24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p:txBody>
      </p:sp>
      <p:sp>
        <p:nvSpPr>
          <p:cNvPr id="10" name="Text Box 5"/>
          <p:cNvSpPr txBox="1"/>
          <p:nvPr/>
        </p:nvSpPr>
        <p:spPr>
          <a:xfrm>
            <a:off x="533400" y="1219200"/>
            <a:ext cx="4419600" cy="579438"/>
          </a:xfrm>
          <a:prstGeom prst="rect">
            <a:avLst/>
          </a:prstGeom>
          <a:noFill/>
          <a:ln w="9525">
            <a:noFill/>
          </a:ln>
        </p:spPr>
        <p:txBody>
          <a:bodyPr>
            <a:spAutoFit/>
          </a:bodyPr>
          <a:p>
            <a:pPr>
              <a:spcBef>
                <a:spcPct val="50000"/>
              </a:spcBef>
            </a:pPr>
            <a:r>
              <a:rPr sz="3200" b="1" dirty="0">
                <a:solidFill>
                  <a:schemeClr val="hlink"/>
                </a:solidFill>
                <a:latin typeface="Times New Roman" panose="02020603050405020304" pitchFamily="18" charset="0"/>
              </a:rPr>
              <a:t>II</a:t>
            </a:r>
            <a:r>
              <a:rPr sz="3200" dirty="0">
                <a:solidFill>
                  <a:schemeClr val="hlink"/>
                </a:solidFill>
                <a:latin typeface="Times New Roman" panose="02020603050405020304" pitchFamily="18" charset="0"/>
              </a:rPr>
              <a:t>-</a:t>
            </a:r>
            <a:r>
              <a:rPr sz="3200" b="1" dirty="0">
                <a:solidFill>
                  <a:schemeClr val="hlink"/>
                </a:solidFill>
                <a:latin typeface="Times New Roman" panose="02020603050405020304" pitchFamily="18" charset="0"/>
              </a:rPr>
              <a:t> </a:t>
            </a:r>
            <a:r>
              <a:rPr sz="3200" b="1" u="sng" dirty="0">
                <a:solidFill>
                  <a:schemeClr val="hlink"/>
                </a:solidFill>
                <a:latin typeface="Times New Roman" panose="02020603050405020304" pitchFamily="18" charset="0"/>
              </a:rPr>
              <a:t>Các nước Mi la tinh</a:t>
            </a:r>
            <a:endParaRPr sz="3200" b="1" u="sng" dirty="0">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160"/>
                                        </p:tgtEl>
                                        <p:attrNameLst>
                                          <p:attrName>style.visibility</p:attrName>
                                        </p:attrNameLst>
                                      </p:cBhvr>
                                      <p:to>
                                        <p:strVal val="visible"/>
                                      </p:to>
                                    </p:set>
                                    <p:animEffect transition="in" filter="wheel(4)">
                                      <p:cBhvr>
                                        <p:cTn id="7" dur="2000"/>
                                        <p:tgtEl>
                                          <p:spTgt spid="616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000000"/>
                                          </p:val>
                                        </p:tav>
                                        <p:tav tm="100000">
                                          <p:val>
                                            <p:strVal val="#ppt_w"/>
                                          </p:val>
                                        </p:tav>
                                      </p:tavLst>
                                    </p:anim>
                                    <p:anim calcmode="lin" valueType="num">
                                      <p:cBhvr>
                                        <p:cTn id="1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Oval 2"/>
          <p:cNvSpPr/>
          <p:nvPr/>
        </p:nvSpPr>
        <p:spPr>
          <a:xfrm>
            <a:off x="3962400" y="152400"/>
            <a:ext cx="990600" cy="533400"/>
          </a:xfrm>
          <a:prstGeom prst="ellipse">
            <a:avLst/>
          </a:prstGeom>
          <a:solidFill>
            <a:srgbClr val="FFFF00"/>
          </a:solidFill>
          <a:ln w="9525" cap="flat" cmpd="sng">
            <a:solidFill>
              <a:srgbClr val="FF3300"/>
            </a:solidFill>
            <a:prstDash val="solid"/>
            <a:headEnd type="none" w="med" len="med"/>
            <a:tailEnd type="none" w="med" len="med"/>
          </a:ln>
        </p:spPr>
        <p:txBody>
          <a:bodyPr wrap="none" anchor="ctr" anchorCtr="0"/>
          <a:p>
            <a:pPr algn="ctr"/>
            <a:r>
              <a:rPr sz="2000" b="1" u="sng" dirty="0">
                <a:solidFill>
                  <a:srgbClr val="000099"/>
                </a:solidFill>
                <a:latin typeface="Arial" panose="020B0604020202020204" pitchFamily="34" charset="0"/>
              </a:rPr>
              <a:t>BÀI 5</a:t>
            </a:r>
            <a:endParaRPr sz="2000" b="1" u="sng" dirty="0">
              <a:solidFill>
                <a:srgbClr val="000099"/>
              </a:solidFill>
              <a:latin typeface="Arial" panose="020B0604020202020204" pitchFamily="34" charset="0"/>
            </a:endParaRPr>
          </a:p>
        </p:txBody>
      </p:sp>
      <p:sp>
        <p:nvSpPr>
          <p:cNvPr id="24579" name="Text Box 3"/>
          <p:cNvSpPr txBox="1"/>
          <p:nvPr/>
        </p:nvSpPr>
        <p:spPr>
          <a:xfrm>
            <a:off x="304800" y="1143000"/>
            <a:ext cx="4572000" cy="579438"/>
          </a:xfrm>
          <a:prstGeom prst="rect">
            <a:avLst/>
          </a:prstGeom>
          <a:noFill/>
          <a:ln w="9525">
            <a:noFill/>
          </a:ln>
        </p:spPr>
        <p:txBody>
          <a:bodyPr>
            <a:spAutoFit/>
          </a:bodyPr>
          <a:p>
            <a:pPr>
              <a:spcBef>
                <a:spcPct val="50000"/>
              </a:spcBef>
            </a:pPr>
            <a:r>
              <a:rPr sz="3200" b="1" dirty="0">
                <a:solidFill>
                  <a:schemeClr val="hlink"/>
                </a:solidFill>
                <a:latin typeface="Times New Roman" panose="02020603050405020304" pitchFamily="18" charset="0"/>
              </a:rPr>
              <a:t>I</a:t>
            </a:r>
            <a:r>
              <a:rPr sz="3200" dirty="0">
                <a:solidFill>
                  <a:schemeClr val="hlink"/>
                </a:solidFill>
                <a:latin typeface="Times New Roman" panose="02020603050405020304" pitchFamily="18" charset="0"/>
              </a:rPr>
              <a:t>-</a:t>
            </a:r>
            <a:r>
              <a:rPr sz="3200" b="1" dirty="0">
                <a:solidFill>
                  <a:schemeClr val="hlink"/>
                </a:solidFill>
                <a:latin typeface="Times New Roman" panose="02020603050405020304" pitchFamily="18" charset="0"/>
              </a:rPr>
              <a:t> </a:t>
            </a:r>
            <a:r>
              <a:rPr sz="3200" b="1" u="sng" dirty="0">
                <a:solidFill>
                  <a:schemeClr val="hlink"/>
                </a:solidFill>
                <a:latin typeface="Times New Roman" panose="02020603050405020304" pitchFamily="18" charset="0"/>
              </a:rPr>
              <a:t>Các nước châu Phi</a:t>
            </a:r>
            <a:endParaRPr sz="3200" b="1" u="sng" dirty="0">
              <a:solidFill>
                <a:schemeClr val="hlink"/>
              </a:solidFill>
              <a:latin typeface="Times New Roman" panose="02020603050405020304" pitchFamily="18" charset="0"/>
            </a:endParaRPr>
          </a:p>
        </p:txBody>
      </p:sp>
      <p:sp>
        <p:nvSpPr>
          <p:cNvPr id="24580" name="WordArt 4"/>
          <p:cNvSpPr>
            <a:spLocks noTextEdit="1"/>
          </p:cNvSpPr>
          <p:nvPr/>
        </p:nvSpPr>
        <p:spPr>
          <a:xfrm>
            <a:off x="228600" y="762000"/>
            <a:ext cx="8534400" cy="3048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rPr>
              <a:t>CÁC NƯỚC CHÂU PHI VÀ MĨ LA TINH </a:t>
            </a:r>
            <a:endPar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p:txBody>
      </p:sp>
      <p:sp>
        <p:nvSpPr>
          <p:cNvPr id="24581" name="Text Box 5"/>
          <p:cNvSpPr txBox="1"/>
          <p:nvPr/>
        </p:nvSpPr>
        <p:spPr>
          <a:xfrm>
            <a:off x="228600" y="1676400"/>
            <a:ext cx="4419600" cy="579438"/>
          </a:xfrm>
          <a:prstGeom prst="rect">
            <a:avLst/>
          </a:prstGeom>
          <a:noFill/>
          <a:ln w="9525">
            <a:noFill/>
          </a:ln>
        </p:spPr>
        <p:txBody>
          <a:bodyPr>
            <a:spAutoFit/>
          </a:bodyPr>
          <a:p>
            <a:pPr>
              <a:spcBef>
                <a:spcPct val="50000"/>
              </a:spcBef>
            </a:pPr>
            <a:r>
              <a:rPr sz="3200" b="1" dirty="0">
                <a:solidFill>
                  <a:schemeClr val="hlink"/>
                </a:solidFill>
                <a:latin typeface="Times New Roman" panose="02020603050405020304" pitchFamily="18" charset="0"/>
              </a:rPr>
              <a:t>II</a:t>
            </a:r>
            <a:r>
              <a:rPr sz="3200" dirty="0">
                <a:solidFill>
                  <a:schemeClr val="hlink"/>
                </a:solidFill>
                <a:latin typeface="Times New Roman" panose="02020603050405020304" pitchFamily="18" charset="0"/>
              </a:rPr>
              <a:t>-</a:t>
            </a:r>
            <a:r>
              <a:rPr sz="3200" b="1" dirty="0">
                <a:solidFill>
                  <a:schemeClr val="hlink"/>
                </a:solidFill>
                <a:latin typeface="Times New Roman" panose="02020603050405020304" pitchFamily="18" charset="0"/>
              </a:rPr>
              <a:t> </a:t>
            </a:r>
            <a:r>
              <a:rPr sz="3200" b="1" u="sng" dirty="0">
                <a:solidFill>
                  <a:schemeClr val="hlink"/>
                </a:solidFill>
                <a:latin typeface="Times New Roman" panose="02020603050405020304" pitchFamily="18" charset="0"/>
              </a:rPr>
              <a:t>Các nước Mi la tinh</a:t>
            </a:r>
            <a:endParaRPr sz="3200" b="1" u="sng" dirty="0">
              <a:solidFill>
                <a:schemeClr val="hlink"/>
              </a:solidFill>
              <a:latin typeface="Times New Roman" panose="02020603050405020304" pitchFamily="18" charset="0"/>
            </a:endParaRPr>
          </a:p>
        </p:txBody>
      </p:sp>
      <p:pic>
        <p:nvPicPr>
          <p:cNvPr id="24582" name="Picture 16" descr="tu nhien"/>
          <p:cNvPicPr>
            <a:picLocks noChangeAspect="1"/>
          </p:cNvPicPr>
          <p:nvPr/>
        </p:nvPicPr>
        <p:blipFill>
          <a:blip r:embed="rId1"/>
          <a:stretch>
            <a:fillRect/>
          </a:stretch>
        </p:blipFill>
        <p:spPr>
          <a:xfrm>
            <a:off x="4364038" y="1219200"/>
            <a:ext cx="4475162" cy="51816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Text Box 6"/>
          <p:cNvSpPr txBox="1"/>
          <p:nvPr/>
        </p:nvSpPr>
        <p:spPr>
          <a:xfrm>
            <a:off x="533400" y="2438400"/>
            <a:ext cx="4419600" cy="583565"/>
          </a:xfrm>
          <a:prstGeom prst="rect">
            <a:avLst/>
          </a:prstGeom>
          <a:noFill/>
          <a:ln w="9525">
            <a:noFill/>
          </a:ln>
        </p:spPr>
        <p:txBody>
          <a:bodyPr>
            <a:spAutoFit/>
          </a:bodyPr>
          <a:p>
            <a:pPr>
              <a:spcBef>
                <a:spcPct val="50000"/>
              </a:spcBef>
            </a:pPr>
            <a:r>
              <a:rPr sz="3200" b="1" dirty="0">
                <a:solidFill>
                  <a:srgbClr val="FF0000"/>
                </a:solidFill>
                <a:effectLst>
                  <a:outerShdw blurRad="38100" dist="38100" dir="2700000" algn="tl">
                    <a:srgbClr val="000000">
                      <a:alpha val="43137"/>
                    </a:srgbClr>
                  </a:outerShdw>
                </a:effectLst>
                <a:latin typeface="Times New Roman" panose="02020603050405020304" pitchFamily="18" charset="0"/>
              </a:rPr>
              <a:t>I</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rPr>
              <a:t>.</a:t>
            </a:r>
            <a:r>
              <a:rPr sz="3200" b="1" dirty="0">
                <a:solidFill>
                  <a:srgbClr val="FF0000"/>
                </a:solidFill>
                <a:effectLst>
                  <a:outerShdw blurRad="38100" dist="38100" dir="2700000" algn="tl">
                    <a:srgbClr val="000000">
                      <a:alpha val="43137"/>
                    </a:srgbClr>
                  </a:outerShdw>
                </a:effectLst>
                <a:latin typeface="Times New Roman" panose="02020603050405020304" pitchFamily="18" charset="0"/>
              </a:rPr>
              <a:t> </a:t>
            </a:r>
            <a:r>
              <a:rPr sz="3200" b="1" u="sng" dirty="0">
                <a:solidFill>
                  <a:srgbClr val="FF0000"/>
                </a:solidFill>
                <a:effectLst>
                  <a:outerShdw blurRad="38100" dist="38100" dir="2700000" algn="tl">
                    <a:srgbClr val="000000">
                      <a:alpha val="43137"/>
                    </a:srgbClr>
                  </a:outerShdw>
                </a:effectLst>
                <a:latin typeface="Times New Roman" panose="02020603050405020304" pitchFamily="18" charset="0"/>
              </a:rPr>
              <a:t>Các nước châu Phi</a:t>
            </a:r>
            <a:endParaRPr sz="3200" b="1" u="sng" dirty="0">
              <a:solidFill>
                <a:srgbClr val="FF0000"/>
              </a:solidFill>
              <a:effectLst>
                <a:outerShdw blurRad="38100" dist="38100" dir="2700000" algn="tl">
                  <a:srgbClr val="000000">
                    <a:alpha val="43137"/>
                  </a:srgbClr>
                </a:outerShdw>
              </a:effectLst>
              <a:latin typeface="Times New Roman" panose="02020603050405020304" pitchFamily="18" charset="0"/>
            </a:endParaRPr>
          </a:p>
        </p:txBody>
      </p:sp>
      <p:sp>
        <p:nvSpPr>
          <p:cNvPr id="4100" name="WordArt 12"/>
          <p:cNvSpPr>
            <a:spLocks noTextEdit="1"/>
          </p:cNvSpPr>
          <p:nvPr/>
        </p:nvSpPr>
        <p:spPr>
          <a:xfrm>
            <a:off x="1104900" y="990600"/>
            <a:ext cx="6934200" cy="1447800"/>
          </a:xfrm>
          <a:prstGeom prst="rect">
            <a:avLst/>
          </a:prstGeom>
        </p:spPr>
        <p:txBody>
          <a:bodyPr wrap="none" fromWordArt="1">
            <a:prstTxWarp prst="textPlain">
              <a:avLst>
                <a:gd name="adj" fmla="val 50000"/>
              </a:avLst>
            </a:prstTxWarp>
            <a:normAutofit/>
          </a:bodyPr>
          <a:p>
            <a:pPr algn="ctr" eaLnBrk="0" hangingPunct="0"/>
            <a:r>
              <a:rPr lang="en-US" sz="24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rPr>
              <a:t> CHÂU PHI VÀ MĨ LA TINH</a:t>
            </a:r>
            <a:endParaRPr lang="en-US" sz="24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a:p>
            <a:pPr algn="ctr" eaLnBrk="0" hangingPunct="0"/>
            <a:r>
              <a:rPr lang="en-US" sz="24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ea typeface="Arial" panose="020B0604020202020204" pitchFamily="34" charset="0"/>
                <a:sym typeface="+mn-ea"/>
              </a:rPr>
              <a:t>(THẾ KỈ XIX - ĐẦU THẾ KỈ XX)</a:t>
            </a:r>
            <a:endParaRPr lang="en-US" sz="24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a:p>
            <a:pPr algn="ctr" eaLnBrk="0" hangingPunct="0"/>
            <a:endParaRPr lang="en-US" sz="24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p:txBody>
      </p:sp>
      <p:sp>
        <p:nvSpPr>
          <p:cNvPr id="4101" name="Oval 3"/>
          <p:cNvSpPr/>
          <p:nvPr/>
        </p:nvSpPr>
        <p:spPr>
          <a:xfrm>
            <a:off x="4191000" y="152400"/>
            <a:ext cx="990600" cy="533400"/>
          </a:xfrm>
          <a:prstGeom prst="ellipse">
            <a:avLst/>
          </a:prstGeom>
          <a:solidFill>
            <a:srgbClr val="FFFF00"/>
          </a:solidFill>
          <a:ln w="9525" cap="flat" cmpd="sng">
            <a:solidFill>
              <a:schemeClr val="folHlink"/>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4102" name="Text Box 4"/>
          <p:cNvSpPr txBox="1"/>
          <p:nvPr/>
        </p:nvSpPr>
        <p:spPr>
          <a:xfrm>
            <a:off x="4267200" y="228600"/>
            <a:ext cx="838200" cy="368300"/>
          </a:xfrm>
          <a:prstGeom prst="rect">
            <a:avLst/>
          </a:prstGeom>
          <a:noFill/>
          <a:ln w="9525">
            <a:noFill/>
          </a:ln>
        </p:spPr>
        <p:txBody>
          <a:bodyPr wrap="square">
            <a:spAutoFit/>
          </a:bodyPr>
          <a:p>
            <a:pPr algn="ctr">
              <a:spcBef>
                <a:spcPct val="50000"/>
              </a:spcBef>
            </a:pPr>
            <a:r>
              <a:rPr b="1" dirty="0">
                <a:latin typeface="Arial" panose="020B0604020202020204" pitchFamily="34" charset="0"/>
              </a:rPr>
              <a:t> </a:t>
            </a:r>
            <a:r>
              <a:rPr b="1" u="sng" dirty="0">
                <a:latin typeface="Arial" panose="020B0604020202020204" pitchFamily="34" charset="0"/>
              </a:rPr>
              <a:t>BÀI 5</a:t>
            </a:r>
            <a:endParaRPr b="1" u="sng"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2"/>
          <p:cNvSpPr txBox="1"/>
          <p:nvPr/>
        </p:nvSpPr>
        <p:spPr>
          <a:xfrm>
            <a:off x="228600" y="152400"/>
            <a:ext cx="8915400" cy="6432550"/>
          </a:xfrm>
          <a:prstGeom prst="rect">
            <a:avLst/>
          </a:prstGeom>
          <a:noFill/>
          <a:ln w="9525">
            <a:noFill/>
          </a:ln>
        </p:spPr>
        <p:txBody>
          <a:bodyPr>
            <a:spAutoFit/>
          </a:bodyPr>
          <a:p>
            <a:r>
              <a:rPr sz="2800" b="1" dirty="0">
                <a:solidFill>
                  <a:srgbClr val="FF0000"/>
                </a:solidFill>
                <a:latin typeface="Times New Roman" panose="02020603050405020304" pitchFamily="18" charset="0"/>
                <a:cs typeface="Times New Roman" panose="02020603050405020304" pitchFamily="18" charset="0"/>
              </a:rPr>
              <a:t>II – </a:t>
            </a:r>
            <a:r>
              <a:rPr sz="2800" b="1" u="sng" dirty="0">
                <a:solidFill>
                  <a:srgbClr val="FF0000"/>
                </a:solidFill>
                <a:latin typeface="Times New Roman" panose="02020603050405020304" pitchFamily="18" charset="0"/>
                <a:cs typeface="Times New Roman" panose="02020603050405020304" pitchFamily="18" charset="0"/>
              </a:rPr>
              <a:t>CÁC NƯỚC MỸ LA TINH</a:t>
            </a:r>
            <a:endParaRPr lang="en-GB" altLang="x-none" sz="2800" b="1" u="sng" dirty="0">
              <a:solidFill>
                <a:srgbClr val="FF0000"/>
              </a:solidFill>
              <a:latin typeface="Times New Roman" panose="02020603050405020304" pitchFamily="18" charset="0"/>
              <a:cs typeface="Times New Roman" panose="02020603050405020304" pitchFamily="18" charset="0"/>
            </a:endParaRPr>
          </a:p>
          <a:p>
            <a:r>
              <a:rPr lang="vi-VN" altLang="x-none" sz="3200" b="1" i="1" u="sng" dirty="0">
                <a:latin typeface="Times New Roman" panose="02020603050405020304" pitchFamily="18" charset="0"/>
                <a:cs typeface="Times New Roman" panose="02020603050405020304" pitchFamily="18" charset="0"/>
              </a:rPr>
              <a:t>Đặc điểm khu vực :</a:t>
            </a:r>
            <a:endParaRPr lang="vi-VN" altLang="x-none" sz="3200" b="1" i="1" u="sng" dirty="0">
              <a:latin typeface="Times New Roman" panose="02020603050405020304" pitchFamily="18" charset="0"/>
              <a:cs typeface="Times New Roman" panose="02020603050405020304" pitchFamily="18" charset="0"/>
            </a:endParaRPr>
          </a:p>
          <a:p>
            <a:r>
              <a:rPr sz="3200" dirty="0">
                <a:latin typeface="Times New Roman" panose="02020603050405020304" pitchFamily="18" charset="0"/>
                <a:cs typeface="Times New Roman" panose="02020603050405020304" pitchFamily="18" charset="0"/>
              </a:rPr>
              <a:t>+ Phạm vi : </a:t>
            </a:r>
            <a:r>
              <a:rPr sz="3200" dirty="0">
                <a:latin typeface="Times New Roman" panose="02020603050405020304" pitchFamily="18" charset="0"/>
              </a:rPr>
              <a:t>Trung Mỹ, Nam Mỹ và quần </a:t>
            </a:r>
            <a:r>
              <a:rPr lang="vi-VN" altLang="x-none" sz="3200" dirty="0">
                <a:latin typeface="Times New Roman" panose="02020603050405020304" pitchFamily="18" charset="0"/>
              </a:rPr>
              <a:t>đả</a:t>
            </a:r>
            <a:r>
              <a:rPr sz="3200" dirty="0">
                <a:latin typeface="Times New Roman" panose="02020603050405020304" pitchFamily="18" charset="0"/>
              </a:rPr>
              <a:t>o Ăng ti</a:t>
            </a:r>
            <a:endParaRPr sz="3200" dirty="0">
              <a:latin typeface="Times New Roman" panose="02020603050405020304" pitchFamily="18" charset="0"/>
              <a:cs typeface="Times New Roman" panose="02020603050405020304" pitchFamily="18" charset="0"/>
            </a:endParaRPr>
          </a:p>
          <a:p>
            <a:r>
              <a:rPr lang="vi-VN" altLang="x-none" sz="3200" dirty="0">
                <a:latin typeface="Times New Roman" panose="02020603050405020304" pitchFamily="18" charset="0"/>
                <a:cs typeface="Times New Roman" panose="02020603050405020304" pitchFamily="18" charset="0"/>
              </a:rPr>
              <a:t>+ Cư dân : thổ dân da đỏ, chủ nhân của nền văn hóa các dân tộc May-a; In-ca, Adơ-tếch</a:t>
            </a:r>
            <a:r>
              <a:rPr lang="vi-VN" altLang="x-none" sz="3200" dirty="0">
                <a:latin typeface="Times New Roman" panose="02020603050405020304" pitchFamily="18" charset="0"/>
                <a:ea typeface="Times New Roman" panose="02020603050405020304" pitchFamily="18" charset="0"/>
              </a:rPr>
              <a:t>…</a:t>
            </a:r>
            <a:endParaRPr lang="vi-VN" altLang="x-none" sz="3200" dirty="0">
              <a:latin typeface="Times New Roman" panose="02020603050405020304" pitchFamily="18" charset="0"/>
              <a:cs typeface="Times New Roman" panose="02020603050405020304" pitchFamily="18" charset="0"/>
            </a:endParaRPr>
          </a:p>
          <a:p>
            <a:r>
              <a:rPr lang="vi-VN" altLang="x-none" sz="3200" dirty="0">
                <a:latin typeface="Times New Roman" panose="02020603050405020304" pitchFamily="18" charset="0"/>
                <a:cs typeface="Times New Roman" panose="02020603050405020304" pitchFamily="18" charset="0"/>
              </a:rPr>
              <a:t>- Thế kỉ XV, Tây Ban Nha, Bồ Đ</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o Nha, Anh, Pháp, H</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 Lan lần lượt xâm chiếm</a:t>
            </a:r>
            <a:endParaRPr lang="vi-VN" altLang="x-none" sz="3200" dirty="0">
              <a:latin typeface="Times New Roman" panose="02020603050405020304" pitchFamily="18" charset="0"/>
              <a:cs typeface="Times New Roman" panose="02020603050405020304" pitchFamily="18" charset="0"/>
            </a:endParaRPr>
          </a:p>
          <a:p>
            <a:r>
              <a:rPr lang="vi-VN" altLang="x-none" sz="3200" dirty="0">
                <a:latin typeface="Times New Roman" panose="02020603050405020304" pitchFamily="18" charset="0"/>
                <a:cs typeface="Times New Roman" panose="02020603050405020304" pitchFamily="18" charset="0"/>
              </a:rPr>
              <a:t>- Chính sách thống trị : T</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 sát dân bản địa, đuổi họ v</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o rừng sâu, chiếm đất lập đồn điền, buôn bán nô lệ từ châu Phi sang để khai thác vùng đất n</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y</a:t>
            </a:r>
            <a:endParaRPr lang="vi-VN" altLang="x-none" sz="3200" dirty="0">
              <a:latin typeface="Times New Roman" panose="02020603050405020304" pitchFamily="18" charset="0"/>
              <a:cs typeface="Times New Roman" panose="02020603050405020304" pitchFamily="18" charset="0"/>
            </a:endParaRPr>
          </a:p>
          <a:p>
            <a:r>
              <a:rPr lang="vi-VN" altLang="x-none" sz="3200" dirty="0">
                <a:latin typeface="Times New Roman" panose="02020603050405020304" pitchFamily="18" charset="0"/>
                <a:cs typeface="Times New Roman" panose="02020603050405020304" pitchFamily="18" charset="0"/>
              </a:rPr>
              <a:t>-Tác động : Hình th</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nh cộng đồng cư dân da trắng, da đỏ v</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 da đen. Bùng nổ các cuộc đấu tranh chống chủ nghĩa thực dân</a:t>
            </a:r>
            <a:endParaRPr lang="vi-VN" altLang="x-none"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8"/>
          <p:cNvPicPr>
            <a:picLocks noChangeAspect="1"/>
          </p:cNvPicPr>
          <p:nvPr/>
        </p:nvPicPr>
        <p:blipFill>
          <a:blip r:embed="rId1"/>
          <a:stretch>
            <a:fillRect/>
          </a:stretch>
        </p:blipFill>
        <p:spPr>
          <a:xfrm>
            <a:off x="1371600" y="457200"/>
            <a:ext cx="6400800" cy="4648200"/>
          </a:xfrm>
          <a:prstGeom prst="rect">
            <a:avLst/>
          </a:prstGeom>
          <a:noFill/>
          <a:ln w="9525">
            <a:noFill/>
          </a:ln>
        </p:spPr>
      </p:pic>
      <p:sp>
        <p:nvSpPr>
          <p:cNvPr id="26627" name="AutoShape 9"/>
          <p:cNvSpPr/>
          <p:nvPr/>
        </p:nvSpPr>
        <p:spPr>
          <a:xfrm>
            <a:off x="6324600" y="5638800"/>
            <a:ext cx="2819400" cy="990600"/>
          </a:xfrm>
          <a:prstGeom prst="borderCallout2">
            <a:avLst>
              <a:gd name="adj1" fmla="val 12935"/>
              <a:gd name="adj2" fmla="val -83"/>
              <a:gd name="adj3" fmla="val 11537"/>
              <a:gd name="adj4" fmla="val -20204"/>
              <a:gd name="adj5" fmla="val -283917"/>
              <a:gd name="adj6" fmla="val -81431"/>
            </a:avLst>
          </a:prstGeom>
          <a:noFill/>
          <a:ln w="9525" cap="flat" cmpd="sng">
            <a:solidFill>
              <a:srgbClr val="FF0000"/>
            </a:solidFill>
            <a:prstDash val="solid"/>
            <a:miter/>
            <a:headEnd type="none" w="med" len="med"/>
            <a:tailEnd type="triangle" w="med" len="med"/>
          </a:ln>
        </p:spPr>
        <p:txBody>
          <a:bodyPr/>
          <a:p>
            <a:r>
              <a:rPr sz="2800" b="1" dirty="0">
                <a:solidFill>
                  <a:srgbClr val="000099"/>
                </a:solidFill>
                <a:latin typeface="Times New Roman" panose="02020603050405020304" pitchFamily="18" charset="0"/>
                <a:cs typeface="Times New Roman" panose="02020603050405020304" pitchFamily="18" charset="0"/>
              </a:rPr>
              <a:t>Bờ biển v</a:t>
            </a:r>
            <a:r>
              <a:rPr sz="2800" b="1" dirty="0">
                <a:solidFill>
                  <a:srgbClr val="000099"/>
                </a:solidFill>
                <a:latin typeface="Times New Roman" panose="02020603050405020304" pitchFamily="18" charset="0"/>
                <a:ea typeface="Times New Roman" panose="02020603050405020304" pitchFamily="18" charset="0"/>
              </a:rPr>
              <a:t>à</a:t>
            </a:r>
            <a:r>
              <a:rPr sz="2800" b="1" dirty="0">
                <a:solidFill>
                  <a:srgbClr val="000099"/>
                </a:solidFill>
                <a:latin typeface="Times New Roman" panose="02020603050405020304" pitchFamily="18" charset="0"/>
                <a:cs typeface="Times New Roman" panose="02020603050405020304" pitchFamily="18" charset="0"/>
              </a:rPr>
              <a:t>ng của Anh</a:t>
            </a:r>
            <a:endParaRPr sz="2800" b="1" dirty="0">
              <a:solidFill>
                <a:srgbClr val="000099"/>
              </a:solidFill>
              <a:latin typeface="Times New Roman" panose="02020603050405020304" pitchFamily="18" charset="0"/>
              <a:ea typeface="Times New Roman" panose="02020603050405020304" pitchFamily="18" charset="0"/>
            </a:endParaRPr>
          </a:p>
        </p:txBody>
      </p:sp>
      <p:sp>
        <p:nvSpPr>
          <p:cNvPr id="26628" name="AutoShape 10"/>
          <p:cNvSpPr/>
          <p:nvPr/>
        </p:nvSpPr>
        <p:spPr>
          <a:xfrm>
            <a:off x="152400" y="5562600"/>
            <a:ext cx="3733800" cy="1066800"/>
          </a:xfrm>
          <a:prstGeom prst="borderCallout2">
            <a:avLst>
              <a:gd name="adj1" fmla="val -3245"/>
              <a:gd name="adj2" fmla="val 100134"/>
              <a:gd name="adj3" fmla="val -3245"/>
              <a:gd name="adj4" fmla="val 51843"/>
              <a:gd name="adj5" fmla="val -259736"/>
              <a:gd name="adj6" fmla="val 79921"/>
            </a:avLst>
          </a:prstGeom>
          <a:noFill/>
          <a:ln w="9525" cap="flat" cmpd="sng">
            <a:solidFill>
              <a:srgbClr val="FF0000"/>
            </a:solidFill>
            <a:prstDash val="solid"/>
            <a:miter/>
            <a:headEnd type="none" w="med" len="med"/>
            <a:tailEnd type="triangle" w="med" len="med"/>
          </a:ln>
        </p:spPr>
        <p:txBody>
          <a:bodyPr/>
          <a:p>
            <a:r>
              <a:rPr sz="2800" b="1" dirty="0">
                <a:solidFill>
                  <a:srgbClr val="000099"/>
                </a:solidFill>
                <a:latin typeface="Times New Roman" panose="02020603050405020304" pitchFamily="18" charset="0"/>
                <a:cs typeface="Times New Roman" panose="02020603050405020304" pitchFamily="18" charset="0"/>
              </a:rPr>
              <a:t>Bờ biển ng</a:t>
            </a:r>
            <a:r>
              <a:rPr sz="2800" b="1" dirty="0">
                <a:solidFill>
                  <a:srgbClr val="000099"/>
                </a:solidFill>
                <a:latin typeface="Times New Roman" panose="02020603050405020304" pitchFamily="18" charset="0"/>
                <a:ea typeface="Times New Roman" panose="02020603050405020304" pitchFamily="18" charset="0"/>
              </a:rPr>
              <a:t>à</a:t>
            </a:r>
            <a:r>
              <a:rPr sz="2800" b="1" dirty="0">
                <a:solidFill>
                  <a:srgbClr val="000099"/>
                </a:solidFill>
                <a:latin typeface="Times New Roman" panose="02020603050405020304" pitchFamily="18" charset="0"/>
                <a:cs typeface="Times New Roman" panose="02020603050405020304" pitchFamily="18" charset="0"/>
              </a:rPr>
              <a:t> của Pháp</a:t>
            </a:r>
            <a:endParaRPr sz="2800" b="1"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0" name="Group 10"/>
          <p:cNvGrpSpPr/>
          <p:nvPr/>
        </p:nvGrpSpPr>
        <p:grpSpPr>
          <a:xfrm>
            <a:off x="2209800" y="381000"/>
            <a:ext cx="4953000" cy="6062154"/>
            <a:chOff x="0" y="1389"/>
            <a:chExt cx="2789" cy="2892"/>
          </a:xfrm>
        </p:grpSpPr>
        <p:pic>
          <p:nvPicPr>
            <p:cNvPr id="27651" name="Picture 5"/>
            <p:cNvPicPr>
              <a:picLocks noChangeAspect="1"/>
            </p:cNvPicPr>
            <p:nvPr/>
          </p:nvPicPr>
          <p:blipFill>
            <a:blip r:embed="rId1"/>
            <a:stretch>
              <a:fillRect/>
            </a:stretch>
          </p:blipFill>
          <p:spPr>
            <a:xfrm>
              <a:off x="0" y="1389"/>
              <a:ext cx="2789" cy="2585"/>
            </a:xfrm>
            <a:prstGeom prst="rect">
              <a:avLst/>
            </a:prstGeom>
            <a:noFill/>
            <a:ln w="28575" cap="flat" cmpd="sng">
              <a:solidFill>
                <a:srgbClr val="FFFF00"/>
              </a:solidFill>
              <a:prstDash val="solid"/>
              <a:miter/>
              <a:headEnd type="none" w="med" len="med"/>
              <a:tailEnd type="none" w="med" len="med"/>
            </a:ln>
          </p:spPr>
        </p:pic>
        <p:sp>
          <p:nvSpPr>
            <p:cNvPr id="27652" name="Text Box 7"/>
            <p:cNvSpPr txBox="1"/>
            <p:nvPr/>
          </p:nvSpPr>
          <p:spPr>
            <a:xfrm>
              <a:off x="204" y="4032"/>
              <a:ext cx="2495" cy="249"/>
            </a:xfrm>
            <a:prstGeom prst="rect">
              <a:avLst/>
            </a:prstGeom>
            <a:noFill/>
            <a:ln w="9525">
              <a:noFill/>
            </a:ln>
          </p:spPr>
          <p:txBody>
            <a:bodyPr>
              <a:spAutoFit/>
            </a:bodyPr>
            <a:p>
              <a:r>
                <a:rPr sz="2800" b="1" dirty="0">
                  <a:solidFill>
                    <a:srgbClr val="FF0000"/>
                  </a:solidFill>
                  <a:latin typeface="Times New Roman" panose="02020603050405020304" pitchFamily="18" charset="0"/>
                  <a:cs typeface="Times New Roman" panose="02020603050405020304" pitchFamily="18" charset="0"/>
                </a:rPr>
                <a:t>Mĩ </a:t>
              </a:r>
              <a:r>
                <a:rPr lang="en-US" sz="2800" b="1" dirty="0">
                  <a:solidFill>
                    <a:srgbClr val="FF0000"/>
                  </a:solidFill>
                  <a:latin typeface="Times New Roman" panose="02020603050405020304" pitchFamily="18" charset="0"/>
                  <a:cs typeface="Times New Roman" panose="02020603050405020304" pitchFamily="18" charset="0"/>
                </a:rPr>
                <a:t>L</a:t>
              </a:r>
              <a:r>
                <a:rPr sz="2800" b="1" dirty="0">
                  <a:solidFill>
                    <a:srgbClr val="FF0000"/>
                  </a:solidFill>
                  <a:latin typeface="Times New Roman" panose="02020603050405020304" pitchFamily="18" charset="0"/>
                  <a:cs typeface="Times New Roman" panose="02020603050405020304" pitchFamily="18" charset="0"/>
                </a:rPr>
                <a:t>a tinh cuối thế kỷ XIX </a:t>
              </a:r>
              <a:endParaRPr sz="2800" b="1" dirty="0">
                <a:solidFill>
                  <a:srgbClr val="FF0000"/>
                </a:solidFill>
                <a:latin typeface="Times New Roman" panose="02020603050405020304" pitchFamily="18" charset="0"/>
                <a:ea typeface="Times New Roman" panose="02020603050405020304" pitchFamily="18"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Oval 2"/>
          <p:cNvSpPr/>
          <p:nvPr/>
        </p:nvSpPr>
        <p:spPr>
          <a:xfrm>
            <a:off x="3962400" y="152400"/>
            <a:ext cx="990600" cy="533400"/>
          </a:xfrm>
          <a:prstGeom prst="ellipse">
            <a:avLst/>
          </a:prstGeom>
          <a:solidFill>
            <a:srgbClr val="FFFF00"/>
          </a:solidFill>
          <a:ln w="9525" cap="flat" cmpd="sng">
            <a:solidFill>
              <a:srgbClr val="FF3300"/>
            </a:solidFill>
            <a:prstDash val="solid"/>
            <a:headEnd type="none" w="med" len="med"/>
            <a:tailEnd type="none" w="med" len="med"/>
          </a:ln>
        </p:spPr>
        <p:txBody>
          <a:bodyPr wrap="none" anchor="ctr" anchorCtr="0"/>
          <a:p>
            <a:pPr algn="ctr"/>
            <a:r>
              <a:rPr sz="2000" b="1" u="sng" dirty="0">
                <a:solidFill>
                  <a:srgbClr val="000099"/>
                </a:solidFill>
                <a:latin typeface="Arial" panose="020B0604020202020204" pitchFamily="34" charset="0"/>
              </a:rPr>
              <a:t>BÀI 5</a:t>
            </a:r>
            <a:endParaRPr sz="2000" b="1" u="sng" dirty="0">
              <a:solidFill>
                <a:srgbClr val="000099"/>
              </a:solidFill>
              <a:latin typeface="Arial" panose="020B0604020202020204" pitchFamily="34" charset="0"/>
            </a:endParaRPr>
          </a:p>
        </p:txBody>
      </p:sp>
      <p:sp>
        <p:nvSpPr>
          <p:cNvPr id="28675" name="Text Box 3"/>
          <p:cNvSpPr txBox="1"/>
          <p:nvPr/>
        </p:nvSpPr>
        <p:spPr>
          <a:xfrm>
            <a:off x="304800" y="1143000"/>
            <a:ext cx="4572000" cy="579438"/>
          </a:xfrm>
          <a:prstGeom prst="rect">
            <a:avLst/>
          </a:prstGeom>
          <a:noFill/>
          <a:ln w="9525">
            <a:noFill/>
          </a:ln>
        </p:spPr>
        <p:txBody>
          <a:bodyPr>
            <a:spAutoFit/>
          </a:bodyPr>
          <a:p>
            <a:pPr>
              <a:spcBef>
                <a:spcPct val="50000"/>
              </a:spcBef>
            </a:pPr>
            <a:r>
              <a:rPr sz="3200" b="1" dirty="0">
                <a:solidFill>
                  <a:schemeClr val="hlink"/>
                </a:solidFill>
                <a:latin typeface="Times New Roman" panose="02020603050405020304" pitchFamily="18" charset="0"/>
              </a:rPr>
              <a:t>I</a:t>
            </a:r>
            <a:r>
              <a:rPr sz="3200" dirty="0">
                <a:solidFill>
                  <a:schemeClr val="hlink"/>
                </a:solidFill>
                <a:latin typeface="Times New Roman" panose="02020603050405020304" pitchFamily="18" charset="0"/>
              </a:rPr>
              <a:t>-</a:t>
            </a:r>
            <a:r>
              <a:rPr sz="3200" b="1" dirty="0">
                <a:solidFill>
                  <a:schemeClr val="hlink"/>
                </a:solidFill>
                <a:latin typeface="Times New Roman" panose="02020603050405020304" pitchFamily="18" charset="0"/>
              </a:rPr>
              <a:t> </a:t>
            </a:r>
            <a:r>
              <a:rPr sz="3200" b="1" u="sng" dirty="0">
                <a:solidFill>
                  <a:schemeClr val="hlink"/>
                </a:solidFill>
                <a:latin typeface="Times New Roman" panose="02020603050405020304" pitchFamily="18" charset="0"/>
              </a:rPr>
              <a:t>Các nước châu Phi</a:t>
            </a:r>
            <a:endParaRPr sz="3200" b="1" u="sng" dirty="0">
              <a:solidFill>
                <a:schemeClr val="hlink"/>
              </a:solidFill>
              <a:latin typeface="Times New Roman" panose="02020603050405020304" pitchFamily="18" charset="0"/>
            </a:endParaRPr>
          </a:p>
        </p:txBody>
      </p:sp>
      <p:sp>
        <p:nvSpPr>
          <p:cNvPr id="28676" name="WordArt 4"/>
          <p:cNvSpPr>
            <a:spLocks noTextEdit="1"/>
          </p:cNvSpPr>
          <p:nvPr/>
        </p:nvSpPr>
        <p:spPr>
          <a:xfrm>
            <a:off x="228600" y="762000"/>
            <a:ext cx="8534400" cy="304800"/>
          </a:xfrm>
          <a:prstGeom prst="rect">
            <a:avLst/>
          </a:prstGeom>
        </p:spPr>
        <p:txBody>
          <a:bodyPr wrap="none" fromWordArt="1">
            <a:prstTxWarp prst="textPlain">
              <a:avLst>
                <a:gd name="adj" fmla="val 50000"/>
              </a:avLst>
            </a:prstTxWarp>
            <a:normAutofit/>
          </a:bodyPr>
          <a:p>
            <a:pPr algn="ctr" eaLnBrk="0" hangingPunct="0"/>
            <a:r>
              <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rPr>
              <a:t>CÁC NƯỚC CHÂU PHI VÀ MĨ LA TINH </a:t>
            </a:r>
            <a:endPar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p:txBody>
      </p:sp>
      <p:sp>
        <p:nvSpPr>
          <p:cNvPr id="28677" name="Text Box 5"/>
          <p:cNvSpPr txBox="1"/>
          <p:nvPr/>
        </p:nvSpPr>
        <p:spPr>
          <a:xfrm>
            <a:off x="228600" y="1676400"/>
            <a:ext cx="4419600" cy="579438"/>
          </a:xfrm>
          <a:prstGeom prst="rect">
            <a:avLst/>
          </a:prstGeom>
          <a:noFill/>
          <a:ln w="9525">
            <a:noFill/>
          </a:ln>
        </p:spPr>
        <p:txBody>
          <a:bodyPr>
            <a:spAutoFit/>
          </a:bodyPr>
          <a:p>
            <a:pPr>
              <a:spcBef>
                <a:spcPct val="50000"/>
              </a:spcBef>
            </a:pPr>
            <a:r>
              <a:rPr sz="3200" b="1" dirty="0">
                <a:solidFill>
                  <a:schemeClr val="hlink"/>
                </a:solidFill>
                <a:latin typeface="Times New Roman" panose="02020603050405020304" pitchFamily="18" charset="0"/>
              </a:rPr>
              <a:t>II</a:t>
            </a:r>
            <a:r>
              <a:rPr sz="3200" dirty="0">
                <a:solidFill>
                  <a:schemeClr val="hlink"/>
                </a:solidFill>
                <a:latin typeface="Times New Roman" panose="02020603050405020304" pitchFamily="18" charset="0"/>
              </a:rPr>
              <a:t>-</a:t>
            </a:r>
            <a:r>
              <a:rPr sz="3200" b="1" dirty="0">
                <a:solidFill>
                  <a:schemeClr val="hlink"/>
                </a:solidFill>
                <a:latin typeface="Times New Roman" panose="02020603050405020304" pitchFamily="18" charset="0"/>
              </a:rPr>
              <a:t> </a:t>
            </a:r>
            <a:r>
              <a:rPr sz="3200" b="1" u="sng" dirty="0">
                <a:solidFill>
                  <a:schemeClr val="hlink"/>
                </a:solidFill>
                <a:latin typeface="Times New Roman" panose="02020603050405020304" pitchFamily="18" charset="0"/>
              </a:rPr>
              <a:t>Các nước Mi la tinh</a:t>
            </a:r>
            <a:endParaRPr sz="3200" b="1" u="sng" dirty="0">
              <a:solidFill>
                <a:schemeClr val="hlink"/>
              </a:solidFill>
              <a:latin typeface="Times New Roman" panose="02020603050405020304" pitchFamily="18" charset="0"/>
            </a:endParaRPr>
          </a:p>
        </p:txBody>
      </p:sp>
      <p:sp>
        <p:nvSpPr>
          <p:cNvPr id="7" name="TextBox 6"/>
          <p:cNvSpPr txBox="1"/>
          <p:nvPr/>
        </p:nvSpPr>
        <p:spPr>
          <a:xfrm>
            <a:off x="304800" y="2819400"/>
            <a:ext cx="8839200" cy="1077913"/>
          </a:xfrm>
          <a:prstGeom prst="rect">
            <a:avLst/>
          </a:prstGeom>
          <a:noFill/>
          <a:ln w="9525">
            <a:noFill/>
          </a:ln>
        </p:spPr>
        <p:txBody>
          <a:bodyPr>
            <a:spAutoFit/>
          </a:bodyPr>
          <a:p>
            <a:r>
              <a:rPr sz="3200" dirty="0">
                <a:latin typeface="Times New Roman" panose="02020603050405020304" pitchFamily="18" charset="0"/>
                <a:cs typeface="Times New Roman" panose="02020603050405020304" pitchFamily="18" charset="0"/>
              </a:rPr>
              <a:t>+ Thế kỉ XVI,XVII, trở th</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nh thuộc địa của Tây Ban Nha v</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Bồ Đ</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o Nha</a:t>
            </a:r>
            <a:r>
              <a:rPr sz="3200" dirty="0">
                <a:latin typeface="Times New Roman" panose="02020603050405020304" pitchFamily="18" charset="0"/>
                <a:ea typeface="Times New Roman" panose="02020603050405020304" pitchFamily="18" charset="0"/>
              </a:rPr>
              <a:t>…</a:t>
            </a:r>
            <a:endParaRPr sz="3200" dirty="0">
              <a:latin typeface="Times New Roman" panose="02020603050405020304" pitchFamily="18" charset="0"/>
              <a:ea typeface="Times New Roman" panose="02020603050405020304" pitchFamily="18" charset="0"/>
            </a:endParaRPr>
          </a:p>
        </p:txBody>
      </p:sp>
      <p:sp>
        <p:nvSpPr>
          <p:cNvPr id="9" name="TextBox 8"/>
          <p:cNvSpPr txBox="1"/>
          <p:nvPr/>
        </p:nvSpPr>
        <p:spPr>
          <a:xfrm>
            <a:off x="304800" y="3886200"/>
            <a:ext cx="8839200" cy="1077913"/>
          </a:xfrm>
          <a:prstGeom prst="rect">
            <a:avLst/>
          </a:prstGeom>
          <a:noFill/>
          <a:ln w="9525">
            <a:noFill/>
          </a:ln>
        </p:spPr>
        <p:txBody>
          <a:bodyPr>
            <a:spAutoFit/>
          </a:bodyPr>
          <a:p>
            <a:r>
              <a:rPr sz="3200" dirty="0">
                <a:latin typeface="Times New Roman" panose="02020603050405020304" pitchFamily="18" charset="0"/>
                <a:cs typeface="Times New Roman" panose="02020603050405020304" pitchFamily="18" charset="0"/>
              </a:rPr>
              <a:t>+ Cuộc đấu tranh giải phóng dân tộc diễn ra quyết liệt nhiều nước gi</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nh độc lập</a:t>
            </a:r>
            <a:endParaRPr sz="3200" dirty="0">
              <a:latin typeface="Times New Roman" panose="02020603050405020304" pitchFamily="18" charset="0"/>
              <a:ea typeface="Times New Roman" panose="02020603050405020304" pitchFamily="18" charset="0"/>
            </a:endParaRPr>
          </a:p>
        </p:txBody>
      </p:sp>
      <p:sp>
        <p:nvSpPr>
          <p:cNvPr id="10" name="Text Box 10"/>
          <p:cNvSpPr txBox="1"/>
          <p:nvPr/>
        </p:nvSpPr>
        <p:spPr>
          <a:xfrm>
            <a:off x="304800" y="2209800"/>
            <a:ext cx="7696200" cy="583565"/>
          </a:xfrm>
          <a:prstGeom prst="rect">
            <a:avLst/>
          </a:prstGeom>
          <a:noFill/>
          <a:ln w="9525">
            <a:noFill/>
          </a:ln>
        </p:spPr>
        <p:txBody>
          <a:bodyPr>
            <a:spAutoFit/>
          </a:bodyPr>
          <a:p>
            <a:pPr>
              <a:spcBef>
                <a:spcPct val="50000"/>
              </a:spcBef>
            </a:pPr>
            <a:r>
              <a:rPr sz="3200" b="1" i="1" dirty="0">
                <a:solidFill>
                  <a:srgbClr val="000099"/>
                </a:solidFill>
                <a:latin typeface="Times New Roman" panose="02020603050405020304" pitchFamily="18" charset="0"/>
              </a:rPr>
              <a:t>1</a:t>
            </a:r>
            <a:r>
              <a:rPr lang="en-US" sz="3200" b="1" i="1" dirty="0">
                <a:solidFill>
                  <a:srgbClr val="000099"/>
                </a:solidFill>
                <a:latin typeface="Times New Roman" panose="02020603050405020304" pitchFamily="18" charset="0"/>
              </a:rPr>
              <a:t>.</a:t>
            </a:r>
            <a:r>
              <a:rPr sz="3200" b="1" i="1" dirty="0">
                <a:solidFill>
                  <a:srgbClr val="000099"/>
                </a:solidFill>
                <a:latin typeface="Times New Roman" panose="02020603050405020304" pitchFamily="18" charset="0"/>
              </a:rPr>
              <a:t> </a:t>
            </a:r>
            <a:r>
              <a:rPr sz="3200" b="1" i="1" u="sng" dirty="0">
                <a:solidFill>
                  <a:srgbClr val="000099"/>
                </a:solidFill>
                <a:latin typeface="Times New Roman" panose="02020603050405020304" pitchFamily="18" charset="0"/>
              </a:rPr>
              <a:t>Vài nét về cuộc đấu tranh giành độc lập</a:t>
            </a:r>
            <a:endParaRPr sz="3200" b="1" i="1" u="sng" dirty="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4" descr="DSCF0154"/>
          <p:cNvPicPr>
            <a:picLocks noChangeAspect="1"/>
          </p:cNvPicPr>
          <p:nvPr/>
        </p:nvPicPr>
        <p:blipFill>
          <a:blip r:embed="rId1"/>
          <a:stretch>
            <a:fillRect/>
          </a:stretch>
        </p:blipFill>
        <p:spPr>
          <a:xfrm>
            <a:off x="0" y="0"/>
            <a:ext cx="5334000" cy="6648450"/>
          </a:xfrm>
          <a:prstGeom prst="rect">
            <a:avLst/>
          </a:prstGeom>
          <a:noFill/>
          <a:ln w="9525">
            <a:noFill/>
          </a:ln>
        </p:spPr>
      </p:pic>
      <p:pic>
        <p:nvPicPr>
          <p:cNvPr id="19462" name="Picture 6" descr="haiti"/>
          <p:cNvPicPr>
            <a:picLocks noChangeAspect="1"/>
          </p:cNvPicPr>
          <p:nvPr/>
        </p:nvPicPr>
        <p:blipFill>
          <a:blip r:embed="rId2"/>
          <a:stretch>
            <a:fillRect/>
          </a:stretch>
        </p:blipFill>
        <p:spPr>
          <a:xfrm>
            <a:off x="5334000" y="609600"/>
            <a:ext cx="1828800" cy="1828800"/>
          </a:xfrm>
          <a:prstGeom prst="rect">
            <a:avLst/>
          </a:prstGeom>
          <a:noFill/>
          <a:ln w="9525">
            <a:noFill/>
          </a:ln>
        </p:spPr>
      </p:pic>
      <p:sp>
        <p:nvSpPr>
          <p:cNvPr id="29700" name="Text Box 7"/>
          <p:cNvSpPr txBox="1"/>
          <p:nvPr/>
        </p:nvSpPr>
        <p:spPr>
          <a:xfrm>
            <a:off x="5486400" y="1981200"/>
            <a:ext cx="1752600" cy="366713"/>
          </a:xfrm>
          <a:prstGeom prst="rect">
            <a:avLst/>
          </a:prstGeom>
          <a:noFill/>
          <a:ln w="9525">
            <a:noFill/>
          </a:ln>
        </p:spPr>
        <p:txBody>
          <a:bodyPr>
            <a:spAutoFit/>
          </a:bodyPr>
          <a:p>
            <a:pPr algn="ctr">
              <a:spcBef>
                <a:spcPct val="50000"/>
              </a:spcBef>
            </a:pPr>
            <a:r>
              <a:rPr b="1" dirty="0">
                <a:solidFill>
                  <a:srgbClr val="000099"/>
                </a:solidFill>
                <a:latin typeface="Arial" panose="020B0604020202020204" pitchFamily="34" charset="0"/>
              </a:rPr>
              <a:t> Ha-i-ti 1791</a:t>
            </a:r>
            <a:endParaRPr b="1" dirty="0">
              <a:solidFill>
                <a:srgbClr val="000099"/>
              </a:solidFill>
              <a:latin typeface="Arial" panose="020B0604020202020204" pitchFamily="34" charset="0"/>
            </a:endParaRPr>
          </a:p>
        </p:txBody>
      </p:sp>
      <p:sp>
        <p:nvSpPr>
          <p:cNvPr id="19464" name="AutoShape 8"/>
          <p:cNvSpPr/>
          <p:nvPr/>
        </p:nvSpPr>
        <p:spPr>
          <a:xfrm>
            <a:off x="6324600" y="3962400"/>
            <a:ext cx="2514600" cy="762000"/>
          </a:xfrm>
          <a:prstGeom prst="borderCallout2">
            <a:avLst>
              <a:gd name="adj1" fmla="val 15000"/>
              <a:gd name="adj2" fmla="val -954"/>
              <a:gd name="adj3" fmla="val 15000"/>
              <a:gd name="adj4" fmla="val -31588"/>
              <a:gd name="adj5" fmla="val 56250"/>
              <a:gd name="adj6" fmla="val -70227"/>
            </a:avLst>
          </a:prstGeom>
          <a:noFill/>
          <a:ln w="9525" cap="flat" cmpd="sng">
            <a:solidFill>
              <a:srgbClr val="FF0000"/>
            </a:solidFill>
            <a:prstDash val="solid"/>
            <a:miter/>
            <a:headEnd type="none" w="med" len="med"/>
            <a:tailEnd type="triangle" w="med" len="med"/>
          </a:ln>
        </p:spPr>
        <p:txBody>
          <a:bodyPr/>
          <a:p>
            <a:r>
              <a:rPr sz="2400" b="1" dirty="0">
                <a:solidFill>
                  <a:srgbClr val="000099"/>
                </a:solidFill>
                <a:latin typeface="Times New Roman" panose="02020603050405020304" pitchFamily="18" charset="0"/>
                <a:cs typeface="Times New Roman" panose="02020603050405020304" pitchFamily="18" charset="0"/>
              </a:rPr>
              <a:t>1822, </a:t>
            </a:r>
            <a:r>
              <a:rPr lang="vi-VN" altLang="x-none" sz="2400" b="1" dirty="0">
                <a:solidFill>
                  <a:srgbClr val="000099"/>
                </a:solidFill>
                <a:latin typeface="Times New Roman" panose="02020603050405020304" pitchFamily="18" charset="0"/>
                <a:cs typeface="Times New Roman" panose="02020603050405020304" pitchFamily="18" charset="0"/>
              </a:rPr>
              <a:t>đôc lập </a:t>
            </a:r>
            <a:endParaRPr sz="2400" b="1" dirty="0">
              <a:solidFill>
                <a:srgbClr val="000099"/>
              </a:solidFill>
              <a:latin typeface="Times New Roman" panose="02020603050405020304" pitchFamily="18" charset="0"/>
              <a:cs typeface="Times New Roman" panose="02020603050405020304" pitchFamily="18" charset="0"/>
            </a:endParaRPr>
          </a:p>
          <a:p>
            <a:r>
              <a:rPr lang="vi-VN" altLang="x-none" sz="2400" b="1" dirty="0">
                <a:solidFill>
                  <a:srgbClr val="000099"/>
                </a:solidFill>
                <a:latin typeface="Times New Roman" panose="02020603050405020304" pitchFamily="18" charset="0"/>
                <a:cs typeface="Times New Roman" panose="02020603050405020304" pitchFamily="18" charset="0"/>
              </a:rPr>
              <a:t>vẫn theo PK</a:t>
            </a:r>
            <a:endParaRPr lang="vi-VN" altLang="x-none" sz="2400" b="1" dirty="0">
              <a:solidFill>
                <a:srgbClr val="000099"/>
              </a:solidFill>
              <a:latin typeface="Times New Roman" panose="02020603050405020304" pitchFamily="18" charset="0"/>
              <a:ea typeface="Times New Roman" panose="02020603050405020304" pitchFamily="18" charset="0"/>
            </a:endParaRPr>
          </a:p>
        </p:txBody>
      </p:sp>
      <p:sp>
        <p:nvSpPr>
          <p:cNvPr id="19465" name="AutoShape 9"/>
          <p:cNvSpPr/>
          <p:nvPr/>
        </p:nvSpPr>
        <p:spPr>
          <a:xfrm>
            <a:off x="6324600" y="5029200"/>
            <a:ext cx="2590800" cy="990600"/>
          </a:xfrm>
          <a:prstGeom prst="borderCallout2">
            <a:avLst>
              <a:gd name="adj1" fmla="val 18750"/>
              <a:gd name="adj2" fmla="val -287"/>
              <a:gd name="adj3" fmla="val 18750"/>
              <a:gd name="adj4" fmla="val -55106"/>
              <a:gd name="adj5" fmla="val 51282"/>
              <a:gd name="adj6" fmla="val -111972"/>
            </a:avLst>
          </a:prstGeom>
          <a:noFill/>
          <a:ln w="9525" cap="flat" cmpd="sng">
            <a:solidFill>
              <a:srgbClr val="FF0000"/>
            </a:solidFill>
            <a:prstDash val="solid"/>
            <a:miter/>
            <a:headEnd type="none" w="med" len="med"/>
            <a:tailEnd type="triangle" w="med" len="med"/>
          </a:ln>
        </p:spPr>
        <p:txBody>
          <a:bodyPr/>
          <a:p>
            <a:r>
              <a:rPr sz="2400" b="1" dirty="0">
                <a:solidFill>
                  <a:srgbClr val="000099"/>
                </a:solidFill>
                <a:latin typeface="Times New Roman" panose="02020603050405020304" pitchFamily="18" charset="0"/>
                <a:cs typeface="Times New Roman" panose="02020603050405020304" pitchFamily="18" charset="0"/>
              </a:rPr>
              <a:t>1810-1816</a:t>
            </a:r>
            <a:endParaRPr sz="2400" b="1" dirty="0">
              <a:solidFill>
                <a:srgbClr val="000099"/>
              </a:solidFill>
              <a:latin typeface="Times New Roman" panose="02020603050405020304" pitchFamily="18" charset="0"/>
              <a:cs typeface="Times New Roman" panose="02020603050405020304" pitchFamily="18" charset="0"/>
            </a:endParaRPr>
          </a:p>
          <a:p>
            <a:r>
              <a:rPr sz="2400" b="1" dirty="0">
                <a:solidFill>
                  <a:srgbClr val="000099"/>
                </a:solidFill>
                <a:latin typeface="Times New Roman" panose="02020603050405020304" pitchFamily="18" charset="0"/>
                <a:cs typeface="Times New Roman" panose="02020603050405020304" pitchFamily="18" charset="0"/>
              </a:rPr>
              <a:t>lập nền cộng ho</a:t>
            </a:r>
            <a:r>
              <a:rPr sz="2400" b="1" dirty="0">
                <a:solidFill>
                  <a:srgbClr val="000099"/>
                </a:solidFill>
                <a:latin typeface="Times New Roman" panose="02020603050405020304" pitchFamily="18" charset="0"/>
                <a:ea typeface="Times New Roman" panose="02020603050405020304" pitchFamily="18" charset="0"/>
              </a:rPr>
              <a:t>à</a:t>
            </a:r>
            <a:endParaRPr sz="2400" b="1" dirty="0">
              <a:solidFill>
                <a:srgbClr val="000099"/>
              </a:solidFill>
              <a:latin typeface="Times New Roman" panose="02020603050405020304" pitchFamily="18" charset="0"/>
              <a:ea typeface="Times New Roman" panose="02020603050405020304" pitchFamily="18" charset="0"/>
            </a:endParaRPr>
          </a:p>
        </p:txBody>
      </p:sp>
      <p:sp>
        <p:nvSpPr>
          <p:cNvPr id="19466" name="AutoShape 10"/>
          <p:cNvSpPr/>
          <p:nvPr/>
        </p:nvSpPr>
        <p:spPr>
          <a:xfrm>
            <a:off x="6248400" y="2819400"/>
            <a:ext cx="2590800" cy="762000"/>
          </a:xfrm>
          <a:prstGeom prst="borderCallout2">
            <a:avLst>
              <a:gd name="adj1" fmla="val 18750"/>
              <a:gd name="adj2" fmla="val -3227"/>
              <a:gd name="adj3" fmla="val 18750"/>
              <a:gd name="adj4" fmla="val -87500"/>
              <a:gd name="adj5" fmla="val 24481"/>
              <a:gd name="adj6" fmla="val -179458"/>
            </a:avLst>
          </a:prstGeom>
          <a:noFill/>
          <a:ln w="9525" cap="flat" cmpd="sng">
            <a:solidFill>
              <a:srgbClr val="FF0000"/>
            </a:solidFill>
            <a:prstDash val="solid"/>
            <a:miter/>
            <a:headEnd type="none" w="med" len="med"/>
            <a:tailEnd type="triangle" w="med" len="med"/>
          </a:ln>
        </p:spPr>
        <p:txBody>
          <a:bodyPr/>
          <a:p>
            <a:r>
              <a:rPr sz="2400" b="1" dirty="0">
                <a:solidFill>
                  <a:srgbClr val="000099"/>
                </a:solidFill>
                <a:latin typeface="Times New Roman" panose="02020603050405020304" pitchFamily="18" charset="0"/>
                <a:cs typeface="Times New Roman" panose="02020603050405020304" pitchFamily="18" charset="0"/>
              </a:rPr>
              <a:t>1810-1821</a:t>
            </a:r>
            <a:endParaRPr sz="2400" b="1" dirty="0">
              <a:solidFill>
                <a:srgbClr val="000099"/>
              </a:solidFill>
              <a:latin typeface="Times New Roman" panose="02020603050405020304" pitchFamily="18" charset="0"/>
              <a:cs typeface="Times New Roman" panose="02020603050405020304" pitchFamily="18" charset="0"/>
            </a:endParaRPr>
          </a:p>
          <a:p>
            <a:r>
              <a:rPr sz="2400" b="1" dirty="0">
                <a:solidFill>
                  <a:srgbClr val="000099"/>
                </a:solidFill>
                <a:latin typeface="Times New Roman" panose="02020603050405020304" pitchFamily="18" charset="0"/>
                <a:cs typeface="Times New Roman" panose="02020603050405020304" pitchFamily="18" charset="0"/>
              </a:rPr>
              <a:t>lập nền cộng ho</a:t>
            </a:r>
            <a:r>
              <a:rPr sz="2400" b="1" dirty="0">
                <a:solidFill>
                  <a:srgbClr val="000099"/>
                </a:solidFill>
                <a:latin typeface="Times New Roman" panose="02020603050405020304" pitchFamily="18" charset="0"/>
                <a:ea typeface="Times New Roman" panose="02020603050405020304" pitchFamily="18" charset="0"/>
              </a:rPr>
              <a:t>à</a:t>
            </a:r>
            <a:endParaRPr sz="2400" b="1"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40833 0.27778 L -3.33333E-6 -2.22222E-6 " pathEditMode="relative" rAng="0" ptsTypes="AA">
                                      <p:cBhvr>
                                        <p:cTn id="6" dur="2000" fill="hold"/>
                                        <p:tgtEl>
                                          <p:spTgt spid="19462"/>
                                        </p:tgtEl>
                                        <p:attrNameLst>
                                          <p:attrName>ppt_x</p:attrName>
                                          <p:attrName>ppt_y</p:attrName>
                                        </p:attrNameLst>
                                      </p:cBhvr>
                                      <p:rCtr x="20400" y="-13900"/>
                                    </p:animMotion>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9466"/>
                                        </p:tgtEl>
                                        <p:attrNameLst>
                                          <p:attrName>style.visibility</p:attrName>
                                        </p:attrNameLst>
                                      </p:cBhvr>
                                      <p:to>
                                        <p:strVal val="visible"/>
                                      </p:to>
                                    </p:set>
                                    <p:animEffect transition="in" filter="slide(fromBottom)">
                                      <p:cBhvr>
                                        <p:cTn id="11" dur="500"/>
                                        <p:tgtEl>
                                          <p:spTgt spid="1946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9464"/>
                                        </p:tgtEl>
                                        <p:attrNameLst>
                                          <p:attrName>style.visibility</p:attrName>
                                        </p:attrNameLst>
                                      </p:cBhvr>
                                      <p:to>
                                        <p:strVal val="visible"/>
                                      </p:to>
                                    </p:set>
                                    <p:animEffect transition="in" filter="slide(fromBottom)">
                                      <p:cBhvr>
                                        <p:cTn id="16" dur="500"/>
                                        <p:tgtEl>
                                          <p:spTgt spid="1946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9465"/>
                                        </p:tgtEl>
                                        <p:attrNameLst>
                                          <p:attrName>style.visibility</p:attrName>
                                        </p:attrNameLst>
                                      </p:cBhvr>
                                      <p:to>
                                        <p:strVal val="visible"/>
                                      </p:to>
                                    </p:set>
                                    <p:animEffect transition="in" filter="slide(fromBottom)">
                                      <p:cBhvr>
                                        <p:cTn id="21"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5" grpId="0" animBg="1"/>
      <p:bldP spid="194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22" name="Table 30721"/>
          <p:cNvGraphicFramePr/>
          <p:nvPr/>
        </p:nvGraphicFramePr>
        <p:xfrm>
          <a:off x="152400" y="1828800"/>
          <a:ext cx="8839200" cy="4648200"/>
        </p:xfrm>
        <a:graphic>
          <a:graphicData uri="http://schemas.openxmlformats.org/drawingml/2006/table">
            <a:tbl>
              <a:tblPr/>
              <a:tblGrid>
                <a:gridCol w="1828800"/>
                <a:gridCol w="3429000"/>
                <a:gridCol w="3581400"/>
              </a:tblGrid>
              <a:tr h="5381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latin typeface="Times New Roman" panose="02020603050405020304" pitchFamily="18" charset="0"/>
                          <a:cs typeface="Times New Roman" panose="02020603050405020304" pitchFamily="18" charset="0"/>
                        </a:rPr>
                        <a:t>Thời gian</a:t>
                      </a:r>
                      <a:endParaRPr lang="en-US" sz="2800" b="1" dirty="0">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latin typeface="Times New Roman" panose="02020603050405020304" pitchFamily="18" charset="0"/>
                          <a:cs typeface="Times New Roman" panose="02020603050405020304" pitchFamily="18" charset="0"/>
                        </a:rPr>
                        <a:t>Tên phong tr</a:t>
                      </a:r>
                      <a:r>
                        <a:rPr sz="2800" b="1" dirty="0">
                          <a:latin typeface="Times New Roman" panose="02020603050405020304" pitchFamily="18" charset="0"/>
                          <a:ea typeface="Times New Roman" panose="02020603050405020304" pitchFamily="18" charset="0"/>
                        </a:rPr>
                        <a:t>à</a:t>
                      </a:r>
                      <a:r>
                        <a:rPr sz="2800" b="1" dirty="0">
                          <a:latin typeface="Times New Roman" panose="02020603050405020304" pitchFamily="18" charset="0"/>
                          <a:cs typeface="Times New Roman" panose="02020603050405020304" pitchFamily="18" charset="0"/>
                        </a:rPr>
                        <a:t>o</a:t>
                      </a:r>
                      <a:endParaRPr lang="en-US" sz="2800" b="1"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latin typeface="Times New Roman" panose="02020603050405020304" pitchFamily="18" charset="0"/>
                          <a:cs typeface="Times New Roman" panose="02020603050405020304" pitchFamily="18" charset="0"/>
                        </a:rPr>
                        <a:t>Kết quả</a:t>
                      </a:r>
                      <a:endParaRPr lang="en-US" sz="2800" b="1"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652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latin typeface="Times New Roman" panose="02020603050405020304" pitchFamily="18" charset="0"/>
                          <a:cs typeface="Times New Roman" panose="02020603050405020304" pitchFamily="18" charset="0"/>
                        </a:rPr>
                        <a:t>1810-1821</a:t>
                      </a:r>
                      <a:endParaRPr lang="en-US" sz="2800" b="1" dirty="0">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latin typeface="Times New Roman" panose="02020603050405020304" pitchFamily="18" charset="0"/>
                          <a:cs typeface="Times New Roman" panose="02020603050405020304" pitchFamily="18" charset="0"/>
                        </a:rPr>
                        <a:t>Phong tr</a:t>
                      </a:r>
                      <a:r>
                        <a:rPr sz="2800" b="1" dirty="0">
                          <a:latin typeface="Times New Roman" panose="02020603050405020304" pitchFamily="18" charset="0"/>
                          <a:ea typeface="Times New Roman" panose="02020603050405020304" pitchFamily="18" charset="0"/>
                        </a:rPr>
                        <a:t>à</a:t>
                      </a:r>
                      <a:r>
                        <a:rPr sz="2800" b="1" dirty="0">
                          <a:latin typeface="Times New Roman" panose="02020603050405020304" pitchFamily="18" charset="0"/>
                          <a:cs typeface="Times New Roman" panose="02020603050405020304" pitchFamily="18" charset="0"/>
                        </a:rPr>
                        <a:t>o Mê-hi-cô</a:t>
                      </a:r>
                      <a:endParaRPr lang="en-US" sz="2800" b="1"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800" b="1" dirty="0">
                          <a:latin typeface="Times New Roman" panose="02020603050405020304" pitchFamily="18" charset="0"/>
                          <a:cs typeface="Times New Roman" panose="02020603050405020304" pitchFamily="18" charset="0"/>
                        </a:rPr>
                        <a:t>Lập nước Cộng hòa</a:t>
                      </a:r>
                      <a:endParaRPr lang="vi-VN" altLang="x-none" sz="2800" b="1" dirty="0">
                        <a:latin typeface="Times New Roman" panose="02020603050405020304" pitchFamily="18" charset="0"/>
                        <a:cs typeface="Times New Roman" panose="02020603050405020304" pitchFamily="18" charset="0"/>
                      </a:endParaRPr>
                    </a:p>
                    <a:p>
                      <a:pPr lvl="0" eaLnBrk="1" hangingPunct="1">
                        <a:spcBef>
                          <a:spcPct val="20000"/>
                        </a:spcBef>
                        <a:buNone/>
                      </a:pPr>
                      <a:endParaRPr lang="en-US" sz="2800"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46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latin typeface="Times New Roman" panose="02020603050405020304" pitchFamily="18" charset="0"/>
                          <a:cs typeface="Times New Roman" panose="02020603050405020304" pitchFamily="18" charset="0"/>
                        </a:rPr>
                        <a:t>1810-1816</a:t>
                      </a:r>
                      <a:endParaRPr lang="en-US" sz="2800" b="1" dirty="0">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latin typeface="Times New Roman" panose="02020603050405020304" pitchFamily="18" charset="0"/>
                          <a:cs typeface="Times New Roman" panose="02020603050405020304" pitchFamily="18" charset="0"/>
                        </a:rPr>
                        <a:t>- Khởi nghĩa của Ác-hen-ti-na</a:t>
                      </a:r>
                      <a:endParaRPr lang="en-US" sz="2800" b="1"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800" b="1" dirty="0">
                          <a:latin typeface="Times New Roman" panose="02020603050405020304" pitchFamily="18" charset="0"/>
                          <a:cs typeface="Times New Roman" panose="02020603050405020304" pitchFamily="18" charset="0"/>
                        </a:rPr>
                        <a:t>Lập nước Cộng hòa</a:t>
                      </a:r>
                      <a:endParaRPr lang="vi-VN" altLang="x-none" sz="2800" b="1"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985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latin typeface="Times New Roman" panose="02020603050405020304" pitchFamily="18" charset="0"/>
                          <a:cs typeface="Times New Roman" panose="02020603050405020304" pitchFamily="18" charset="0"/>
                        </a:rPr>
                        <a:t>1822</a:t>
                      </a:r>
                      <a:endParaRPr lang="en-US" sz="2800" b="1" dirty="0">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800" b="1" dirty="0">
                          <a:latin typeface="Times New Roman" panose="02020603050405020304" pitchFamily="18" charset="0"/>
                          <a:cs typeface="Times New Roman" panose="02020603050405020304" pitchFamily="18" charset="0"/>
                        </a:rPr>
                        <a:t>- Cuộc đấu tranh của Bra-xin</a:t>
                      </a:r>
                      <a:endParaRPr lang="vi-VN" altLang="x-none" sz="2800" b="1"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800" b="1" dirty="0">
                          <a:latin typeface="Times New Roman" panose="02020603050405020304" pitchFamily="18" charset="0"/>
                          <a:cs typeface="Times New Roman" panose="02020603050405020304" pitchFamily="18" charset="0"/>
                        </a:rPr>
                        <a:t>Thoát khỏi sự thống trị của Bồ đ</a:t>
                      </a:r>
                      <a:r>
                        <a:rPr lang="vi-VN" altLang="x-none" sz="2800" b="1" dirty="0">
                          <a:latin typeface="Times New Roman" panose="02020603050405020304" pitchFamily="18" charset="0"/>
                          <a:ea typeface="Times New Roman" panose="02020603050405020304" pitchFamily="18" charset="0"/>
                        </a:rPr>
                        <a:t>à</a:t>
                      </a:r>
                      <a:r>
                        <a:rPr lang="vi-VN" altLang="x-none" sz="2800" b="1" dirty="0">
                          <a:latin typeface="Times New Roman" panose="02020603050405020304" pitchFamily="18" charset="0"/>
                          <a:cs typeface="Times New Roman" panose="02020603050405020304" pitchFamily="18" charset="0"/>
                        </a:rPr>
                        <a:t>o Nha</a:t>
                      </a:r>
                      <a:endParaRPr lang="vi-VN" altLang="x-none" sz="2800" b="1"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0744" name="Text Box 10"/>
          <p:cNvSpPr txBox="1"/>
          <p:nvPr/>
        </p:nvSpPr>
        <p:spPr>
          <a:xfrm>
            <a:off x="152400" y="1219200"/>
            <a:ext cx="7696200" cy="584200"/>
          </a:xfrm>
          <a:prstGeom prst="rect">
            <a:avLst/>
          </a:prstGeom>
          <a:noFill/>
          <a:ln w="9525">
            <a:noFill/>
          </a:ln>
        </p:spPr>
        <p:txBody>
          <a:bodyPr>
            <a:spAutoFit/>
          </a:bodyPr>
          <a:p>
            <a:pPr>
              <a:spcBef>
                <a:spcPct val="50000"/>
              </a:spcBef>
            </a:pPr>
            <a:r>
              <a:rPr sz="3200" b="1" i="1" dirty="0">
                <a:solidFill>
                  <a:srgbClr val="000099"/>
                </a:solidFill>
                <a:latin typeface="Times New Roman" panose="02020603050405020304" pitchFamily="18" charset="0"/>
              </a:rPr>
              <a:t>1, </a:t>
            </a:r>
            <a:r>
              <a:rPr sz="3200" b="1" i="1" u="sng" dirty="0">
                <a:solidFill>
                  <a:srgbClr val="000099"/>
                </a:solidFill>
                <a:latin typeface="Times New Roman" panose="02020603050405020304" pitchFamily="18" charset="0"/>
              </a:rPr>
              <a:t>Vài nét về cuộc đấu tranh giành độc lập</a:t>
            </a:r>
            <a:endParaRPr sz="3200" b="1" i="1" u="sng" dirty="0">
              <a:solidFill>
                <a:srgbClr val="000099"/>
              </a:solidFill>
              <a:latin typeface="Times New Roman" panose="02020603050405020304" pitchFamily="18" charset="0"/>
            </a:endParaRPr>
          </a:p>
        </p:txBody>
      </p:sp>
      <p:sp>
        <p:nvSpPr>
          <p:cNvPr id="30745" name="Text Box 5"/>
          <p:cNvSpPr txBox="1"/>
          <p:nvPr/>
        </p:nvSpPr>
        <p:spPr>
          <a:xfrm>
            <a:off x="76200" y="685800"/>
            <a:ext cx="4419600" cy="579438"/>
          </a:xfrm>
          <a:prstGeom prst="rect">
            <a:avLst/>
          </a:prstGeom>
          <a:noFill/>
          <a:ln w="9525">
            <a:noFill/>
          </a:ln>
        </p:spPr>
        <p:txBody>
          <a:bodyPr>
            <a:spAutoFit/>
          </a:bodyPr>
          <a:p>
            <a:pPr>
              <a:spcBef>
                <a:spcPct val="50000"/>
              </a:spcBef>
            </a:pPr>
            <a:r>
              <a:rPr sz="3200" b="1" dirty="0">
                <a:solidFill>
                  <a:schemeClr val="hlink"/>
                </a:solidFill>
                <a:latin typeface="Times New Roman" panose="02020603050405020304" pitchFamily="18" charset="0"/>
              </a:rPr>
              <a:t>II</a:t>
            </a:r>
            <a:r>
              <a:rPr sz="3200" dirty="0">
                <a:solidFill>
                  <a:schemeClr val="hlink"/>
                </a:solidFill>
                <a:latin typeface="Times New Roman" panose="02020603050405020304" pitchFamily="18" charset="0"/>
              </a:rPr>
              <a:t>-</a:t>
            </a:r>
            <a:r>
              <a:rPr sz="3200" b="1" dirty="0">
                <a:solidFill>
                  <a:schemeClr val="hlink"/>
                </a:solidFill>
                <a:latin typeface="Times New Roman" panose="02020603050405020304" pitchFamily="18" charset="0"/>
              </a:rPr>
              <a:t> </a:t>
            </a:r>
            <a:r>
              <a:rPr sz="3200" b="1" u="sng" dirty="0">
                <a:solidFill>
                  <a:schemeClr val="hlink"/>
                </a:solidFill>
                <a:latin typeface="Times New Roman" panose="02020603050405020304" pitchFamily="18" charset="0"/>
              </a:rPr>
              <a:t>Các nước Mi la tinh</a:t>
            </a:r>
            <a:endParaRPr sz="3200" b="1" u="sng" dirty="0">
              <a:solidFill>
                <a:schemeClr val="hlink"/>
              </a:solidFill>
              <a:latin typeface="Times New Roman" panose="02020603050405020304" pitchFamily="18" charset="0"/>
            </a:endParaRPr>
          </a:p>
        </p:txBody>
      </p:sp>
      <p:sp>
        <p:nvSpPr>
          <p:cNvPr id="30746" name="WordArt 4"/>
          <p:cNvSpPr>
            <a:spLocks noTextEdit="1"/>
          </p:cNvSpPr>
          <p:nvPr/>
        </p:nvSpPr>
        <p:spPr>
          <a:xfrm>
            <a:off x="228600" y="381000"/>
            <a:ext cx="8534400" cy="304800"/>
          </a:xfrm>
          <a:prstGeom prst="rect">
            <a:avLst/>
          </a:prstGeom>
        </p:spPr>
        <p:txBody>
          <a:bodyPr wrap="none" fromWordArt="1">
            <a:prstTxWarp prst="textPlain">
              <a:avLst>
                <a:gd name="adj" fmla="val 50000"/>
              </a:avLst>
            </a:prstTxWarp>
            <a:normAutofit/>
          </a:bodyPr>
          <a:p>
            <a:pPr algn="ctr" eaLnBrk="0" hangingPunct="0"/>
            <a:r>
              <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rPr>
              <a:t>CÁC NƯỚC CHÂU PHI VÀ MĨ LA TINH </a:t>
            </a:r>
            <a:endPar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strVal val="#ppt_w*0.7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animEffect transition="in" filter="fade">
                                      <p:cBhvr>
                                        <p:cTn id="9"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Oval 2"/>
          <p:cNvSpPr/>
          <p:nvPr/>
        </p:nvSpPr>
        <p:spPr>
          <a:xfrm>
            <a:off x="3962400" y="152400"/>
            <a:ext cx="990600" cy="533400"/>
          </a:xfrm>
          <a:prstGeom prst="ellipse">
            <a:avLst/>
          </a:prstGeom>
          <a:solidFill>
            <a:srgbClr val="FFFF00"/>
          </a:solidFill>
          <a:ln w="9525" cap="flat" cmpd="sng">
            <a:solidFill>
              <a:srgbClr val="FF3300"/>
            </a:solidFill>
            <a:prstDash val="solid"/>
            <a:headEnd type="none" w="med" len="med"/>
            <a:tailEnd type="none" w="med" len="med"/>
          </a:ln>
        </p:spPr>
        <p:txBody>
          <a:bodyPr wrap="none" anchor="ctr" anchorCtr="0"/>
          <a:p>
            <a:pPr algn="ctr"/>
            <a:r>
              <a:rPr sz="2000" b="1" u="sng" dirty="0">
                <a:solidFill>
                  <a:srgbClr val="000099"/>
                </a:solidFill>
                <a:latin typeface="Arial" panose="020B0604020202020204" pitchFamily="34" charset="0"/>
              </a:rPr>
              <a:t>BÀI 5</a:t>
            </a:r>
            <a:endParaRPr sz="2000" b="1" u="sng" dirty="0">
              <a:solidFill>
                <a:srgbClr val="000099"/>
              </a:solidFill>
              <a:latin typeface="Arial" panose="020B0604020202020204" pitchFamily="34" charset="0"/>
            </a:endParaRPr>
          </a:p>
        </p:txBody>
      </p:sp>
      <p:sp>
        <p:nvSpPr>
          <p:cNvPr id="31747" name="Text Box 3"/>
          <p:cNvSpPr txBox="1"/>
          <p:nvPr/>
        </p:nvSpPr>
        <p:spPr>
          <a:xfrm>
            <a:off x="304800" y="1143000"/>
            <a:ext cx="4572000" cy="579438"/>
          </a:xfrm>
          <a:prstGeom prst="rect">
            <a:avLst/>
          </a:prstGeom>
          <a:noFill/>
          <a:ln w="9525">
            <a:noFill/>
          </a:ln>
        </p:spPr>
        <p:txBody>
          <a:bodyPr>
            <a:spAutoFit/>
          </a:bodyPr>
          <a:p>
            <a:pPr>
              <a:spcBef>
                <a:spcPct val="50000"/>
              </a:spcBef>
            </a:pPr>
            <a:r>
              <a:rPr sz="3200" b="1" dirty="0">
                <a:solidFill>
                  <a:schemeClr val="hlink"/>
                </a:solidFill>
                <a:latin typeface="Times New Roman" panose="02020603050405020304" pitchFamily="18" charset="0"/>
              </a:rPr>
              <a:t>I</a:t>
            </a:r>
            <a:r>
              <a:rPr sz="3200" dirty="0">
                <a:solidFill>
                  <a:schemeClr val="hlink"/>
                </a:solidFill>
                <a:latin typeface="Times New Roman" panose="02020603050405020304" pitchFamily="18" charset="0"/>
              </a:rPr>
              <a:t>-</a:t>
            </a:r>
            <a:r>
              <a:rPr sz="3200" b="1" dirty="0">
                <a:solidFill>
                  <a:schemeClr val="hlink"/>
                </a:solidFill>
                <a:latin typeface="Times New Roman" panose="02020603050405020304" pitchFamily="18" charset="0"/>
              </a:rPr>
              <a:t> </a:t>
            </a:r>
            <a:r>
              <a:rPr sz="3200" b="1" u="sng" dirty="0">
                <a:solidFill>
                  <a:schemeClr val="hlink"/>
                </a:solidFill>
                <a:latin typeface="Times New Roman" panose="02020603050405020304" pitchFamily="18" charset="0"/>
              </a:rPr>
              <a:t>Các nước châu Phi</a:t>
            </a:r>
            <a:endParaRPr sz="3200" b="1" u="sng" dirty="0">
              <a:solidFill>
                <a:schemeClr val="hlink"/>
              </a:solidFill>
              <a:latin typeface="Times New Roman" panose="02020603050405020304" pitchFamily="18" charset="0"/>
            </a:endParaRPr>
          </a:p>
        </p:txBody>
      </p:sp>
      <p:sp>
        <p:nvSpPr>
          <p:cNvPr id="31748" name="WordArt 4"/>
          <p:cNvSpPr>
            <a:spLocks noTextEdit="1"/>
          </p:cNvSpPr>
          <p:nvPr/>
        </p:nvSpPr>
        <p:spPr>
          <a:xfrm>
            <a:off x="228600" y="762000"/>
            <a:ext cx="8534400" cy="304800"/>
          </a:xfrm>
          <a:prstGeom prst="rect">
            <a:avLst/>
          </a:prstGeom>
        </p:spPr>
        <p:txBody>
          <a:bodyPr wrap="none" fromWordArt="1">
            <a:prstTxWarp prst="textPlain">
              <a:avLst>
                <a:gd name="adj" fmla="val 50000"/>
              </a:avLst>
            </a:prstTxWarp>
            <a:normAutofit/>
          </a:bodyPr>
          <a:p>
            <a:pPr algn="ctr" eaLnBrk="0" hangingPunct="0"/>
            <a:r>
              <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rPr>
              <a:t>CÁC NƯỚC CHÂU PHI VÀ MĨ LA TINH </a:t>
            </a:r>
            <a:endPar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p:txBody>
      </p:sp>
      <p:sp>
        <p:nvSpPr>
          <p:cNvPr id="31749" name="Text Box 5"/>
          <p:cNvSpPr txBox="1"/>
          <p:nvPr/>
        </p:nvSpPr>
        <p:spPr>
          <a:xfrm>
            <a:off x="228600" y="1676400"/>
            <a:ext cx="4419600" cy="579438"/>
          </a:xfrm>
          <a:prstGeom prst="rect">
            <a:avLst/>
          </a:prstGeom>
          <a:noFill/>
          <a:ln w="9525">
            <a:noFill/>
          </a:ln>
        </p:spPr>
        <p:txBody>
          <a:bodyPr>
            <a:spAutoFit/>
          </a:bodyPr>
          <a:p>
            <a:pPr>
              <a:spcBef>
                <a:spcPct val="50000"/>
              </a:spcBef>
            </a:pPr>
            <a:r>
              <a:rPr sz="3200" b="1" dirty="0">
                <a:solidFill>
                  <a:schemeClr val="hlink"/>
                </a:solidFill>
                <a:latin typeface="Times New Roman" panose="02020603050405020304" pitchFamily="18" charset="0"/>
              </a:rPr>
              <a:t>II</a:t>
            </a:r>
            <a:r>
              <a:rPr sz="3200" dirty="0">
                <a:solidFill>
                  <a:schemeClr val="hlink"/>
                </a:solidFill>
                <a:latin typeface="Times New Roman" panose="02020603050405020304" pitchFamily="18" charset="0"/>
              </a:rPr>
              <a:t>-</a:t>
            </a:r>
            <a:r>
              <a:rPr sz="3200" b="1" dirty="0">
                <a:solidFill>
                  <a:schemeClr val="hlink"/>
                </a:solidFill>
                <a:latin typeface="Times New Roman" panose="02020603050405020304" pitchFamily="18" charset="0"/>
              </a:rPr>
              <a:t> </a:t>
            </a:r>
            <a:r>
              <a:rPr sz="3200" b="1" u="sng" dirty="0">
                <a:solidFill>
                  <a:schemeClr val="hlink"/>
                </a:solidFill>
                <a:latin typeface="Times New Roman" panose="02020603050405020304" pitchFamily="18" charset="0"/>
              </a:rPr>
              <a:t>Các nước Mi la tinh</a:t>
            </a:r>
            <a:endParaRPr sz="3200" b="1" u="sng" dirty="0">
              <a:solidFill>
                <a:schemeClr val="hlink"/>
              </a:solidFill>
              <a:latin typeface="Times New Roman" panose="02020603050405020304" pitchFamily="18" charset="0"/>
            </a:endParaRPr>
          </a:p>
        </p:txBody>
      </p:sp>
      <p:sp>
        <p:nvSpPr>
          <p:cNvPr id="7" name="TextBox 6"/>
          <p:cNvSpPr txBox="1"/>
          <p:nvPr/>
        </p:nvSpPr>
        <p:spPr>
          <a:xfrm>
            <a:off x="381000" y="2819400"/>
            <a:ext cx="3352800" cy="583565"/>
          </a:xfrm>
          <a:prstGeom prst="rect">
            <a:avLst/>
          </a:prstGeom>
          <a:noFill/>
          <a:ln w="9525">
            <a:noFill/>
          </a:ln>
        </p:spPr>
        <p:txBody>
          <a:bodyPr>
            <a:spAutoFit/>
          </a:bodyPr>
          <a:p>
            <a:r>
              <a:rPr sz="3200" b="1" i="1" dirty="0">
                <a:solidFill>
                  <a:srgbClr val="000099"/>
                </a:solidFill>
                <a:latin typeface="Times New Roman" panose="02020603050405020304" pitchFamily="18" charset="0"/>
                <a:cs typeface="Times New Roman" panose="02020603050405020304" pitchFamily="18" charset="0"/>
              </a:rPr>
              <a:t>2</a:t>
            </a:r>
            <a:r>
              <a:rPr lang="en-US" sz="3200" b="1" i="1" dirty="0">
                <a:solidFill>
                  <a:srgbClr val="000099"/>
                </a:solidFill>
                <a:latin typeface="Times New Roman" panose="02020603050405020304" pitchFamily="18" charset="0"/>
                <a:cs typeface="Times New Roman" panose="02020603050405020304" pitchFamily="18" charset="0"/>
              </a:rPr>
              <a:t>.</a:t>
            </a:r>
            <a:r>
              <a:rPr sz="3200" b="1" i="1" dirty="0">
                <a:solidFill>
                  <a:srgbClr val="000099"/>
                </a:solidFill>
                <a:latin typeface="Times New Roman" panose="02020603050405020304" pitchFamily="18" charset="0"/>
                <a:cs typeface="Times New Roman" panose="02020603050405020304" pitchFamily="18" charset="0"/>
              </a:rPr>
              <a:t> </a:t>
            </a:r>
            <a:r>
              <a:rPr sz="3200" b="1" i="1" u="sng" dirty="0">
                <a:solidFill>
                  <a:srgbClr val="000099"/>
                </a:solidFill>
                <a:latin typeface="Times New Roman" panose="02020603050405020304" pitchFamily="18" charset="0"/>
                <a:cs typeface="Times New Roman" panose="02020603050405020304" pitchFamily="18" charset="0"/>
              </a:rPr>
              <a:t>Nhận xét chung</a:t>
            </a:r>
            <a:endParaRPr sz="3200" b="1" i="1" u="sng" dirty="0">
              <a:solidFill>
                <a:srgbClr val="000099"/>
              </a:solidFill>
              <a:latin typeface="Times New Roman" panose="02020603050405020304" pitchFamily="18" charset="0"/>
              <a:ea typeface="Times New Roman" panose="02020603050405020304" pitchFamily="18" charset="0"/>
            </a:endParaRPr>
          </a:p>
        </p:txBody>
      </p:sp>
      <p:sp>
        <p:nvSpPr>
          <p:cNvPr id="31751" name="Text Box 10"/>
          <p:cNvSpPr txBox="1"/>
          <p:nvPr/>
        </p:nvSpPr>
        <p:spPr>
          <a:xfrm>
            <a:off x="381000" y="2209800"/>
            <a:ext cx="7696200" cy="583565"/>
          </a:xfrm>
          <a:prstGeom prst="rect">
            <a:avLst/>
          </a:prstGeom>
          <a:noFill/>
          <a:ln w="9525">
            <a:noFill/>
          </a:ln>
        </p:spPr>
        <p:txBody>
          <a:bodyPr>
            <a:spAutoFit/>
          </a:bodyPr>
          <a:p>
            <a:pPr>
              <a:spcBef>
                <a:spcPct val="50000"/>
              </a:spcBef>
            </a:pPr>
            <a:r>
              <a:rPr sz="3200" b="1" i="1" dirty="0">
                <a:solidFill>
                  <a:srgbClr val="000099"/>
                </a:solidFill>
                <a:latin typeface="Times New Roman" panose="02020603050405020304" pitchFamily="18" charset="0"/>
              </a:rPr>
              <a:t>1</a:t>
            </a:r>
            <a:r>
              <a:rPr lang="en-US" sz="3200" b="1" i="1" dirty="0">
                <a:solidFill>
                  <a:srgbClr val="000099"/>
                </a:solidFill>
                <a:latin typeface="Times New Roman" panose="02020603050405020304" pitchFamily="18" charset="0"/>
              </a:rPr>
              <a:t>.</a:t>
            </a:r>
            <a:r>
              <a:rPr sz="3200" b="1" i="1" dirty="0">
                <a:solidFill>
                  <a:srgbClr val="000099"/>
                </a:solidFill>
                <a:latin typeface="Times New Roman" panose="02020603050405020304" pitchFamily="18" charset="0"/>
              </a:rPr>
              <a:t> </a:t>
            </a:r>
            <a:r>
              <a:rPr sz="3200" b="1" i="1" u="sng" dirty="0">
                <a:solidFill>
                  <a:srgbClr val="000099"/>
                </a:solidFill>
                <a:latin typeface="Times New Roman" panose="02020603050405020304" pitchFamily="18" charset="0"/>
              </a:rPr>
              <a:t>Vài nét về cuộc đấu tranh giành độc lập</a:t>
            </a:r>
            <a:endParaRPr sz="3200" b="1" i="1" u="sng" dirty="0">
              <a:solidFill>
                <a:srgbClr val="000099"/>
              </a:solidFill>
              <a:latin typeface="Times New Roman" panose="02020603050405020304" pitchFamily="18" charset="0"/>
            </a:endParaRPr>
          </a:p>
        </p:txBody>
      </p:sp>
      <p:sp>
        <p:nvSpPr>
          <p:cNvPr id="11" name="TextBox 10"/>
          <p:cNvSpPr txBox="1"/>
          <p:nvPr/>
        </p:nvSpPr>
        <p:spPr>
          <a:xfrm>
            <a:off x="457200" y="3352800"/>
            <a:ext cx="8305800" cy="1077913"/>
          </a:xfrm>
          <a:prstGeom prst="rect">
            <a:avLst/>
          </a:prstGeom>
          <a:noFill/>
          <a:ln w="9525">
            <a:noFill/>
          </a:ln>
        </p:spPr>
        <p:txBody>
          <a:bodyPr>
            <a:spAutoFit/>
          </a:bodyPr>
          <a:p>
            <a:r>
              <a:rPr sz="3200" b="1" i="1" dirty="0">
                <a:solidFill>
                  <a:srgbClr val="000099"/>
                </a:solidFill>
                <a:latin typeface="Times New Roman" panose="02020603050405020304" pitchFamily="18" charset="0"/>
                <a:cs typeface="Times New Roman" panose="02020603050405020304" pitchFamily="18" charset="0"/>
              </a:rPr>
              <a:t>+</a:t>
            </a:r>
            <a:r>
              <a:rPr sz="3200" dirty="0">
                <a:latin typeface="Times New Roman" panose="02020603050405020304" pitchFamily="18" charset="0"/>
                <a:cs typeface="Times New Roman" panose="02020603050405020304" pitchFamily="18" charset="0"/>
              </a:rPr>
              <a:t> Nổ ra sôi nổi v</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quyết liệt thể hiện tinh thần dân tộc</a:t>
            </a:r>
            <a:endParaRPr sz="3200" b="1" i="1" u="sng" dirty="0">
              <a:solidFill>
                <a:srgbClr val="000099"/>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533400" y="4343400"/>
            <a:ext cx="8305800" cy="1570038"/>
          </a:xfrm>
          <a:prstGeom prst="rect">
            <a:avLst/>
          </a:prstGeom>
          <a:noFill/>
          <a:ln w="9525">
            <a:noFill/>
          </a:ln>
        </p:spPr>
        <p:txBody>
          <a:bodyPr>
            <a:spAutoFit/>
          </a:bodyPr>
          <a:p>
            <a:r>
              <a:rPr sz="3200" b="1" i="1" dirty="0">
                <a:solidFill>
                  <a:srgbClr val="000099"/>
                </a:solidFill>
                <a:latin typeface="Times New Roman" panose="02020603050405020304" pitchFamily="18" charset="0"/>
                <a:cs typeface="Times New Roman" panose="02020603050405020304" pitchFamily="18" charset="0"/>
              </a:rPr>
              <a:t>+</a:t>
            </a:r>
            <a:r>
              <a:rPr sz="3200" dirty="0">
                <a:latin typeface="Times New Roman" panose="02020603050405020304" pitchFamily="18" charset="0"/>
                <a:cs typeface="Times New Roman" panose="02020603050405020304" pitchFamily="18" charset="0"/>
              </a:rPr>
              <a:t> </a:t>
            </a:r>
            <a:r>
              <a:rPr lang="vi-VN" altLang="x-none" sz="3200" dirty="0">
                <a:latin typeface="Times New Roman" panose="02020603050405020304" pitchFamily="18" charset="0"/>
                <a:cs typeface="Times New Roman" panose="02020603050405020304" pitchFamily="18" charset="0"/>
              </a:rPr>
              <a:t>Nhiều quốc gia gi</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nh được độc lập v</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 th</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nh lập chế độ Cộng hòa v</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 có ảnh hưởng đến phong tr</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o giải phóng dân tộc ở các nơi khác</a:t>
            </a:r>
            <a:endParaRPr lang="vi-VN" altLang="x-none" sz="32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
                                        </p:tgtEl>
                                        <p:attrNameLst>
                                          <p:attrName>style.visibility</p:attrName>
                                        </p:attrNameLst>
                                      </p:cBhvr>
                                      <p:to>
                                        <p:strVal val="visible"/>
                                      </p:to>
                                    </p:set>
                                    <p:anim calcmode="discrete" valueType="clr">
                                      <p:cBhvr override="childStyle">
                                        <p:cTn id="1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
                                        </p:tgtEl>
                                        <p:attrNameLst>
                                          <p:attrName>fillcolor</p:attrName>
                                        </p:attrNameLst>
                                      </p:cBhvr>
                                      <p:tavLst>
                                        <p:tav tm="0">
                                          <p:val>
                                            <p:clrVal>
                                              <a:schemeClr val="accent2"/>
                                            </p:clrVal>
                                          </p:val>
                                        </p:tav>
                                        <p:tav tm="50000">
                                          <p:val>
                                            <p:clrVal>
                                              <a:schemeClr val="hlink"/>
                                            </p:clrVal>
                                          </p:val>
                                        </p:tav>
                                      </p:tavLst>
                                    </p:anim>
                                    <p:set>
                                      <p:cBhvr>
                                        <p:cTn id="16" dur="80"/>
                                        <p:tgtEl>
                                          <p:spTgt spid="1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
                                        </p:tgtEl>
                                        <p:attrNameLst>
                                          <p:attrName>style.visibility</p:attrName>
                                        </p:attrNameLst>
                                      </p:cBhvr>
                                      <p:to>
                                        <p:strVal val="visible"/>
                                      </p:to>
                                    </p:set>
                                    <p:anim calcmode="discrete" valueType="clr">
                                      <p:cBhvr override="childStyle">
                                        <p:cTn id="2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
                                        </p:tgtEl>
                                        <p:attrNameLst>
                                          <p:attrName>fillcolor</p:attrName>
                                        </p:attrNameLst>
                                      </p:cBhvr>
                                      <p:tavLst>
                                        <p:tav tm="0">
                                          <p:val>
                                            <p:clrVal>
                                              <a:schemeClr val="accent2"/>
                                            </p:clrVal>
                                          </p:val>
                                        </p:tav>
                                        <p:tav tm="50000">
                                          <p:val>
                                            <p:clrVal>
                                              <a:schemeClr val="hlink"/>
                                            </p:clrVal>
                                          </p:val>
                                        </p:tav>
                                      </p:tavLst>
                                    </p:anim>
                                    <p:set>
                                      <p:cBhvr>
                                        <p:cTn id="23"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9"/>
          <p:cNvGrpSpPr/>
          <p:nvPr/>
        </p:nvGrpSpPr>
        <p:grpSpPr>
          <a:xfrm>
            <a:off x="1447800" y="228600"/>
            <a:ext cx="5929313" cy="6324600"/>
            <a:chOff x="0" y="0"/>
            <a:chExt cx="5760" cy="4373"/>
          </a:xfrm>
        </p:grpSpPr>
        <p:pic>
          <p:nvPicPr>
            <p:cNvPr id="32771" name="Picture 2"/>
            <p:cNvPicPr>
              <a:picLocks noChangeAspect="1"/>
            </p:cNvPicPr>
            <p:nvPr/>
          </p:nvPicPr>
          <p:blipFill>
            <a:blip r:embed="rId1"/>
            <a:stretch>
              <a:fillRect/>
            </a:stretch>
          </p:blipFill>
          <p:spPr>
            <a:xfrm>
              <a:off x="0" y="0"/>
              <a:ext cx="2880" cy="2069"/>
            </a:xfrm>
            <a:prstGeom prst="rect">
              <a:avLst/>
            </a:prstGeom>
            <a:noFill/>
            <a:ln w="9525">
              <a:noFill/>
            </a:ln>
          </p:spPr>
        </p:pic>
        <p:pic>
          <p:nvPicPr>
            <p:cNvPr id="32772" name="Picture 3"/>
            <p:cNvPicPr>
              <a:picLocks noChangeAspect="1"/>
            </p:cNvPicPr>
            <p:nvPr/>
          </p:nvPicPr>
          <p:blipFill>
            <a:blip r:embed="rId2"/>
            <a:stretch>
              <a:fillRect/>
            </a:stretch>
          </p:blipFill>
          <p:spPr>
            <a:xfrm>
              <a:off x="2835" y="0"/>
              <a:ext cx="2925" cy="2115"/>
            </a:xfrm>
            <a:prstGeom prst="rect">
              <a:avLst/>
            </a:prstGeom>
            <a:noFill/>
            <a:ln w="9525">
              <a:noFill/>
            </a:ln>
          </p:spPr>
        </p:pic>
        <p:pic>
          <p:nvPicPr>
            <p:cNvPr id="32773" name="Picture 4"/>
            <p:cNvPicPr>
              <a:picLocks noChangeAspect="1"/>
            </p:cNvPicPr>
            <p:nvPr/>
          </p:nvPicPr>
          <p:blipFill>
            <a:blip r:embed="rId3"/>
            <a:stretch>
              <a:fillRect/>
            </a:stretch>
          </p:blipFill>
          <p:spPr>
            <a:xfrm>
              <a:off x="0" y="2122"/>
              <a:ext cx="5760" cy="2251"/>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p:cNvPicPr>
            <a:picLocks noChangeAspect="1"/>
          </p:cNvPicPr>
          <p:nvPr>
            <p:ph idx="1"/>
          </p:nvPr>
        </p:nvPicPr>
        <p:blipFill>
          <a:blip r:embed="rId1"/>
          <a:srcRect/>
          <a:stretch>
            <a:fillRect/>
          </a:stretch>
        </p:blipFill>
        <p:spPr>
          <a:xfrm>
            <a:off x="0" y="0"/>
            <a:ext cx="4787900" cy="3573463"/>
          </a:xfrm>
          <a:ln/>
        </p:spPr>
      </p:pic>
      <p:pic>
        <p:nvPicPr>
          <p:cNvPr id="216068" name="Picture 4"/>
          <p:cNvPicPr>
            <a:picLocks noChangeAspect="1"/>
          </p:cNvPicPr>
          <p:nvPr/>
        </p:nvPicPr>
        <p:blipFill>
          <a:blip r:embed="rId2"/>
          <a:stretch>
            <a:fillRect/>
          </a:stretch>
        </p:blipFill>
        <p:spPr>
          <a:xfrm>
            <a:off x="4787900" y="3573463"/>
            <a:ext cx="4356100" cy="3284537"/>
          </a:xfrm>
          <a:prstGeom prst="rect">
            <a:avLst/>
          </a:prstGeom>
          <a:noFill/>
          <a:ln w="9525">
            <a:noFill/>
          </a:ln>
        </p:spPr>
      </p:pic>
      <p:pic>
        <p:nvPicPr>
          <p:cNvPr id="216069" name="Picture 5"/>
          <p:cNvPicPr>
            <a:picLocks noChangeAspect="1"/>
          </p:cNvPicPr>
          <p:nvPr/>
        </p:nvPicPr>
        <p:blipFill>
          <a:blip r:embed="rId3"/>
          <a:stretch>
            <a:fillRect/>
          </a:stretch>
        </p:blipFill>
        <p:spPr>
          <a:xfrm>
            <a:off x="0" y="3500438"/>
            <a:ext cx="4787900" cy="3357562"/>
          </a:xfrm>
          <a:prstGeom prst="rect">
            <a:avLst/>
          </a:prstGeom>
          <a:noFill/>
          <a:ln w="9525">
            <a:noFill/>
          </a:ln>
        </p:spPr>
      </p:pic>
      <p:pic>
        <p:nvPicPr>
          <p:cNvPr id="216070" name="Picture 6"/>
          <p:cNvPicPr>
            <a:picLocks noChangeAspect="1"/>
          </p:cNvPicPr>
          <p:nvPr/>
        </p:nvPicPr>
        <p:blipFill>
          <a:blip r:embed="rId4"/>
          <a:stretch>
            <a:fillRect/>
          </a:stretch>
        </p:blipFill>
        <p:spPr>
          <a:xfrm>
            <a:off x="4716463" y="0"/>
            <a:ext cx="4427537" cy="3500438"/>
          </a:xfrm>
          <a:prstGeom prst="rect">
            <a:avLst/>
          </a:prstGeom>
          <a:noFill/>
          <a:ln w="9525">
            <a:noFill/>
          </a:ln>
        </p:spPr>
      </p:pic>
      <p:sp>
        <p:nvSpPr>
          <p:cNvPr id="33798" name="Oval 7"/>
          <p:cNvSpPr/>
          <p:nvPr/>
        </p:nvSpPr>
        <p:spPr>
          <a:xfrm>
            <a:off x="250825" y="6453188"/>
            <a:ext cx="649288" cy="40481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b="1" dirty="0">
                <a:solidFill>
                  <a:srgbClr val="CC3300"/>
                </a:solidFill>
                <a:latin typeface="Arial" panose="020B0604020202020204" pitchFamily="34" charset="0"/>
              </a:rPr>
              <a:t>4</a:t>
            </a:r>
            <a:endParaRPr b="1" dirty="0">
              <a:solidFill>
                <a:srgbClr val="CC33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16070"/>
                                        </p:tgtEl>
                                        <p:attrNameLst>
                                          <p:attrName>style.visibility</p:attrName>
                                        </p:attrNameLst>
                                      </p:cBhvr>
                                      <p:to>
                                        <p:strVal val="visible"/>
                                      </p:to>
                                    </p:set>
                                    <p:animEffect transition="in" filter="box(in)">
                                      <p:cBhvr>
                                        <p:cTn id="7" dur="500"/>
                                        <p:tgtEl>
                                          <p:spTgt spid="216070"/>
                                        </p:tgtEl>
                                      </p:cBhvr>
                                    </p:animEffect>
                                  </p:childTnLst>
                                </p:cTn>
                              </p:par>
                              <p:par>
                                <p:cTn id="8" presetID="4" presetClass="entr" presetSubtype="16" fill="hold" nodeType="withEffect">
                                  <p:stCondLst>
                                    <p:cond delay="0"/>
                                  </p:stCondLst>
                                  <p:childTnLst>
                                    <p:set>
                                      <p:cBhvr>
                                        <p:cTn id="9" dur="1" fill="hold">
                                          <p:stCondLst>
                                            <p:cond delay="0"/>
                                          </p:stCondLst>
                                        </p:cTn>
                                        <p:tgtEl>
                                          <p:spTgt spid="216069"/>
                                        </p:tgtEl>
                                        <p:attrNameLst>
                                          <p:attrName>style.visibility</p:attrName>
                                        </p:attrNameLst>
                                      </p:cBhvr>
                                      <p:to>
                                        <p:strVal val="visible"/>
                                      </p:to>
                                    </p:set>
                                    <p:animEffect transition="in" filter="box(in)">
                                      <p:cBhvr>
                                        <p:cTn id="10" dur="500"/>
                                        <p:tgtEl>
                                          <p:spTgt spid="216069"/>
                                        </p:tgtEl>
                                      </p:cBhvr>
                                    </p:animEffect>
                                  </p:childTnLst>
                                </p:cTn>
                              </p:par>
                              <p:par>
                                <p:cTn id="11" presetID="4" presetClass="entr" presetSubtype="16" fill="hold" nodeType="withEffect">
                                  <p:stCondLst>
                                    <p:cond delay="0"/>
                                  </p:stCondLst>
                                  <p:childTnLst>
                                    <p:set>
                                      <p:cBhvr>
                                        <p:cTn id="12" dur="1" fill="hold">
                                          <p:stCondLst>
                                            <p:cond delay="0"/>
                                          </p:stCondLst>
                                        </p:cTn>
                                        <p:tgtEl>
                                          <p:spTgt spid="216068"/>
                                        </p:tgtEl>
                                        <p:attrNameLst>
                                          <p:attrName>style.visibility</p:attrName>
                                        </p:attrNameLst>
                                      </p:cBhvr>
                                      <p:to>
                                        <p:strVal val="visible"/>
                                      </p:to>
                                    </p:set>
                                    <p:animEffect transition="in" filter="box(in)">
                                      <p:cBhvr>
                                        <p:cTn id="13" dur="500"/>
                                        <p:tgtEl>
                                          <p:spTgt spid="216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3" descr="250px-SuezCanal-EO[1]"/>
          <p:cNvPicPr>
            <a:picLocks noChangeAspect="1"/>
          </p:cNvPicPr>
          <p:nvPr/>
        </p:nvPicPr>
        <p:blipFill>
          <a:blip r:embed="rId1"/>
          <a:stretch>
            <a:fillRect/>
          </a:stretch>
        </p:blipFill>
        <p:spPr>
          <a:xfrm>
            <a:off x="5638800" y="0"/>
            <a:ext cx="3505200" cy="4581525"/>
          </a:xfrm>
          <a:prstGeom prst="rect">
            <a:avLst/>
          </a:prstGeom>
          <a:noFill/>
          <a:ln w="9525">
            <a:noFill/>
          </a:ln>
        </p:spPr>
      </p:pic>
      <p:pic>
        <p:nvPicPr>
          <p:cNvPr id="34820" name="Picture 5" descr="chauphi"/>
          <p:cNvPicPr>
            <a:picLocks noChangeAspect="1"/>
          </p:cNvPicPr>
          <p:nvPr/>
        </p:nvPicPr>
        <p:blipFill>
          <a:blip r:embed="rId2"/>
          <a:stretch>
            <a:fillRect/>
          </a:stretch>
        </p:blipFill>
        <p:spPr>
          <a:xfrm>
            <a:off x="0" y="0"/>
            <a:ext cx="5562600" cy="6858000"/>
          </a:xfrm>
          <a:prstGeom prst="rect">
            <a:avLst/>
          </a:prstGeom>
          <a:noFill/>
          <a:ln w="9525">
            <a:noFill/>
          </a:ln>
        </p:spPr>
      </p:pic>
      <p:sp>
        <p:nvSpPr>
          <p:cNvPr id="24582" name="Freeform 6"/>
          <p:cNvSpPr/>
          <p:nvPr/>
        </p:nvSpPr>
        <p:spPr>
          <a:xfrm>
            <a:off x="3575050" y="1011238"/>
            <a:ext cx="82550" cy="284162"/>
          </a:xfrm>
          <a:custGeom>
            <a:avLst/>
            <a:gdLst>
              <a:gd name="txL" fmla="*/ 0 w 52"/>
              <a:gd name="txT" fmla="*/ 0 h 131"/>
              <a:gd name="txR" fmla="*/ 52 w 52"/>
              <a:gd name="txB" fmla="*/ 131 h 131"/>
            </a:gdLst>
            <a:ahLst/>
            <a:cxnLst>
              <a:cxn ang="0">
                <a:pos x="0" y="0"/>
              </a:cxn>
              <a:cxn ang="0">
                <a:pos x="131048136" y="616397253"/>
              </a:cxn>
            </a:cxnLst>
            <a:rect l="txL" t="txT" r="txR" b="txB"/>
            <a:pathLst>
              <a:path w="52" h="131">
                <a:moveTo>
                  <a:pt x="0" y="0"/>
                </a:moveTo>
                <a:cubicBezTo>
                  <a:pt x="9" y="53"/>
                  <a:pt x="3" y="105"/>
                  <a:pt x="52" y="131"/>
                </a:cubicBezTo>
              </a:path>
            </a:pathLst>
          </a:custGeom>
          <a:noFill/>
          <a:ln w="57150" cap="flat" cmpd="sng">
            <a:solidFill>
              <a:srgbClr val="FF0000"/>
            </a:solidFill>
            <a:prstDash val="solid"/>
            <a:round/>
            <a:headEnd type="none" w="med" len="med"/>
            <a:tailEnd type="none" w="med" len="med"/>
          </a:ln>
        </p:spPr>
        <p:txBody>
          <a:bodyPr/>
          <a:p>
            <a:endParaRPr dirty="0">
              <a:latin typeface="Arial" panose="020B0604020202020204" pitchFamily="34" charset="0"/>
            </a:endParaRPr>
          </a:p>
        </p:txBody>
      </p:sp>
      <p:sp>
        <p:nvSpPr>
          <p:cNvPr id="24585" name="Freeform 9"/>
          <p:cNvSpPr/>
          <p:nvPr/>
        </p:nvSpPr>
        <p:spPr>
          <a:xfrm>
            <a:off x="6629400" y="566738"/>
            <a:ext cx="609600" cy="2198687"/>
          </a:xfrm>
          <a:custGeom>
            <a:avLst/>
            <a:gdLst>
              <a:gd name="txL" fmla="*/ 0 w 313"/>
              <a:gd name="txT" fmla="*/ 0 h 1385"/>
              <a:gd name="txR" fmla="*/ 313 w 313"/>
              <a:gd name="txB" fmla="*/ 1385 h 1385"/>
            </a:gdLst>
            <a:ahLst/>
            <a:cxnLst>
              <a:cxn ang="0">
                <a:pos x="197243562" y="0"/>
              </a:cxn>
              <a:cxn ang="0">
                <a:pos x="356557555" y="967739836"/>
              </a:cxn>
              <a:cxn ang="0">
                <a:pos x="458972262" y="1658262248"/>
              </a:cxn>
              <a:cxn ang="0">
                <a:pos x="614492385" y="1864915337"/>
              </a:cxn>
              <a:cxn ang="0">
                <a:pos x="667595730" y="2106850197"/>
              </a:cxn>
              <a:cxn ang="0">
                <a:pos x="876219076" y="2147483647"/>
              </a:cxn>
              <a:cxn ang="0">
                <a:pos x="876219076" y="2147483647"/>
              </a:cxn>
              <a:cxn ang="0">
                <a:pos x="1031739320" y="2147483647"/>
              </a:cxn>
              <a:cxn ang="0">
                <a:pos x="1187259321" y="2147483647"/>
              </a:cxn>
            </a:cxnLst>
            <a:rect l="txL" t="txT" r="txR" b="txB"/>
            <a:pathLst>
              <a:path w="313" h="1385">
                <a:moveTo>
                  <a:pt x="52" y="0"/>
                </a:moveTo>
                <a:cubicBezTo>
                  <a:pt x="14" y="121"/>
                  <a:pt x="0" y="290"/>
                  <a:pt x="94" y="384"/>
                </a:cubicBezTo>
                <a:cubicBezTo>
                  <a:pt x="95" y="402"/>
                  <a:pt x="110" y="617"/>
                  <a:pt x="121" y="658"/>
                </a:cubicBezTo>
                <a:cubicBezTo>
                  <a:pt x="129" y="687"/>
                  <a:pt x="152" y="711"/>
                  <a:pt x="162" y="740"/>
                </a:cubicBezTo>
                <a:cubicBezTo>
                  <a:pt x="167" y="772"/>
                  <a:pt x="163" y="807"/>
                  <a:pt x="176" y="836"/>
                </a:cubicBezTo>
                <a:cubicBezTo>
                  <a:pt x="187" y="860"/>
                  <a:pt x="231" y="891"/>
                  <a:pt x="231" y="891"/>
                </a:cubicBezTo>
                <a:cubicBezTo>
                  <a:pt x="262" y="990"/>
                  <a:pt x="231" y="872"/>
                  <a:pt x="231" y="1069"/>
                </a:cubicBezTo>
                <a:cubicBezTo>
                  <a:pt x="231" y="1164"/>
                  <a:pt x="251" y="1218"/>
                  <a:pt x="272" y="1302"/>
                </a:cubicBezTo>
                <a:cubicBezTo>
                  <a:pt x="293" y="1383"/>
                  <a:pt x="263" y="1359"/>
                  <a:pt x="313" y="1385"/>
                </a:cubicBezTo>
              </a:path>
            </a:pathLst>
          </a:custGeom>
          <a:noFill/>
          <a:ln w="57150" cap="flat" cmpd="sng">
            <a:solidFill>
              <a:srgbClr val="FF0000"/>
            </a:solidFill>
            <a:prstDash val="solid"/>
            <a:round/>
            <a:headEnd type="none" w="med" len="med"/>
            <a:tailEnd type="none" w="med" len="med"/>
          </a:ln>
        </p:spPr>
        <p:txBody>
          <a:bodyPr/>
          <a:p>
            <a:endParaRPr dirty="0">
              <a:latin typeface="Arial" panose="020B0604020202020204" pitchFamily="34" charset="0"/>
            </a:endParaRPr>
          </a:p>
        </p:txBody>
      </p:sp>
      <p:sp>
        <p:nvSpPr>
          <p:cNvPr id="24587" name="Line 11"/>
          <p:cNvSpPr/>
          <p:nvPr/>
        </p:nvSpPr>
        <p:spPr>
          <a:xfrm>
            <a:off x="7543800" y="3124200"/>
            <a:ext cx="381000" cy="762000"/>
          </a:xfrm>
          <a:prstGeom prst="line">
            <a:avLst/>
          </a:prstGeom>
          <a:ln w="57150" cap="flat" cmpd="sng">
            <a:solidFill>
              <a:srgbClr val="FF0000"/>
            </a:solidFill>
            <a:prstDash val="solid"/>
            <a:headEnd type="none" w="med" len="med"/>
            <a:tailEnd type="none" w="med" len="med"/>
          </a:ln>
        </p:spPr>
      </p:sp>
      <p:sp>
        <p:nvSpPr>
          <p:cNvPr id="24588" name="Rectangle 12"/>
          <p:cNvSpPr/>
          <p:nvPr/>
        </p:nvSpPr>
        <p:spPr>
          <a:xfrm>
            <a:off x="76200" y="5943283"/>
            <a:ext cx="9144000" cy="1004887"/>
          </a:xfrm>
          <a:prstGeom prst="rect">
            <a:avLst/>
          </a:prstGeom>
          <a:solidFill>
            <a:schemeClr val="bg1"/>
          </a:solidFill>
          <a:ln w="9525">
            <a:noFill/>
          </a:ln>
        </p:spPr>
        <p:txBody>
          <a:bodyPr anchor="ctr" anchorCtr="0">
            <a:spAutoFit/>
          </a:bodyPr>
          <a:p>
            <a:pPr eaLnBrk="0" hangingPunct="0"/>
            <a:r>
              <a:rPr sz="1200" b="1" dirty="0">
                <a:solidFill>
                  <a:srgbClr val="FF0000"/>
                </a:solidFill>
                <a:latin typeface="MS Reference Sans Serif" panose="020B0604030504040204" pitchFamily="34" charset="0"/>
              </a:rPr>
              <a:t>Nile River</a:t>
            </a:r>
            <a:endParaRPr sz="2000" b="1" dirty="0">
              <a:solidFill>
                <a:srgbClr val="FF0000"/>
              </a:solidFill>
              <a:latin typeface="Arial" panose="020B0604020202020204" pitchFamily="34" charset="0"/>
            </a:endParaRPr>
          </a:p>
          <a:p>
            <a:pPr eaLnBrk="0" hangingPunct="0"/>
            <a:r>
              <a:rPr sz="1200" b="1" dirty="0">
                <a:solidFill>
                  <a:srgbClr val="FF0000"/>
                </a:solidFill>
                <a:latin typeface="MS Reference Sans Serif" panose="020B0604030504040204" pitchFamily="34" charset="0"/>
              </a:rPr>
              <a:t>The Nile is the longest river in the world, measuring 6695 km (4160 mi) from its remotest headstream in Burundi to its mouth at the Mediterranean Sea. The Nile proper rises at Lake Victoria, and flows north through much of eastern Africa. Heavy rainfalls cause the Nile to flood each summer, while the river reaches its lowest volumes between January and May.</a:t>
            </a:r>
            <a:endParaRPr sz="2800" b="1" dirty="0">
              <a:solidFill>
                <a:srgbClr val="FF0000"/>
              </a:solidFill>
              <a:latin typeface="Arial" panose="020B0604020202020204" pitchFamily="34" charset="0"/>
            </a:endParaRPr>
          </a:p>
        </p:txBody>
      </p:sp>
      <p:pic>
        <p:nvPicPr>
          <p:cNvPr id="24589" name="Picture 13" descr="t026206a"/>
          <p:cNvPicPr>
            <a:picLocks noChangeAspect="1"/>
          </p:cNvPicPr>
          <p:nvPr/>
        </p:nvPicPr>
        <p:blipFill>
          <a:blip r:embed="rId3"/>
          <a:stretch>
            <a:fillRect/>
          </a:stretch>
        </p:blipFill>
        <p:spPr>
          <a:xfrm>
            <a:off x="0" y="0"/>
            <a:ext cx="9144000" cy="5715000"/>
          </a:xfrm>
          <a:prstGeom prst="rect">
            <a:avLst/>
          </a:prstGeom>
          <a:noFill/>
          <a:ln w="9525">
            <a:noFill/>
          </a:ln>
        </p:spPr>
      </p:pic>
      <p:sp>
        <p:nvSpPr>
          <p:cNvPr id="24591" name="Rectangle 15"/>
          <p:cNvSpPr/>
          <p:nvPr/>
        </p:nvSpPr>
        <p:spPr>
          <a:xfrm>
            <a:off x="151765" y="4724400"/>
            <a:ext cx="8916035" cy="1076325"/>
          </a:xfrm>
          <a:prstGeom prst="rect">
            <a:avLst/>
          </a:prstGeom>
          <a:solidFill>
            <a:schemeClr val="bg1"/>
          </a:solidFill>
          <a:ln w="9525">
            <a:noFill/>
          </a:ln>
        </p:spPr>
        <p:txBody>
          <a:bodyPr wrap="square" anchor="ctr" anchorCtr="0">
            <a:spAutoFit/>
          </a:bodyPr>
          <a:p>
            <a:pPr eaLnBrk="0" hangingPunct="0"/>
            <a:r>
              <a:rPr sz="1600" b="1" dirty="0">
                <a:solidFill>
                  <a:srgbClr val="0033CC"/>
                </a:solidFill>
                <a:latin typeface="MS Reference Sans Serif" panose="020B0604030504040204" pitchFamily="34" charset="0"/>
              </a:rPr>
              <a:t>Suez </a:t>
            </a:r>
            <a:endParaRPr sz="2800" b="1" dirty="0">
              <a:solidFill>
                <a:srgbClr val="0033CC"/>
              </a:solidFill>
              <a:latin typeface="Arial" panose="020B0604020202020204" pitchFamily="34" charset="0"/>
            </a:endParaRPr>
          </a:p>
          <a:p>
            <a:pPr eaLnBrk="0" hangingPunct="0"/>
            <a:r>
              <a:rPr sz="1600" b="1" dirty="0">
                <a:solidFill>
                  <a:srgbClr val="0033CC"/>
                </a:solidFill>
                <a:latin typeface="MS Reference Sans Serif" panose="020B0604030504040204" pitchFamily="34" charset="0"/>
              </a:rPr>
              <a:t>Egypt’s Suez Canal, which is 195 km (121 mi) long, connects the Mediterranean Sea with the Gulf of Suez, an arm of the Red Sea. It runs north to south across the Isthmus of Suez in northeastern Egypt.</a:t>
            </a:r>
            <a:endParaRPr sz="3600" b="1" dirty="0">
              <a:solidFill>
                <a:srgbClr val="0033CC"/>
              </a:solidFill>
              <a:latin typeface="Arial" panose="020B0604020202020204" pitchFamily="34" charset="0"/>
            </a:endParaRPr>
          </a:p>
        </p:txBody>
      </p:sp>
      <p:pic>
        <p:nvPicPr>
          <p:cNvPr id="24592" name="Picture 16" descr="t790724a"/>
          <p:cNvPicPr>
            <a:picLocks noChangeAspect="1"/>
          </p:cNvPicPr>
          <p:nvPr/>
        </p:nvPicPr>
        <p:blipFill>
          <a:blip r:embed="rId4"/>
          <a:stretch>
            <a:fillRect/>
          </a:stretch>
        </p:blipFill>
        <p:spPr>
          <a:xfrm>
            <a:off x="0" y="0"/>
            <a:ext cx="9144000" cy="4616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wipe(up)">
                                      <p:cBhvr>
                                        <p:cTn id="7" dur="50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wipe(up)">
                                      <p:cBhvr>
                                        <p:cTn id="12" dur="5000"/>
                                        <p:tgtEl>
                                          <p:spTgt spid="245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587"/>
                                        </p:tgtEl>
                                        <p:attrNameLst>
                                          <p:attrName>style.visibility</p:attrName>
                                        </p:attrNameLst>
                                      </p:cBhvr>
                                      <p:to>
                                        <p:strVal val="visible"/>
                                      </p:to>
                                    </p:set>
                                    <p:animEffect transition="in" filter="wipe(up)">
                                      <p:cBhvr>
                                        <p:cTn id="17" dur="5000"/>
                                        <p:tgtEl>
                                          <p:spTgt spid="2458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4589"/>
                                        </p:tgtEl>
                                        <p:attrNameLst>
                                          <p:attrName>style.visibility</p:attrName>
                                        </p:attrNameLst>
                                      </p:cBhvr>
                                      <p:to>
                                        <p:strVal val="visible"/>
                                      </p:to>
                                    </p:set>
                                    <p:animEffect transition="in" filter="box(in)">
                                      <p:cBhvr>
                                        <p:cTn id="22" dur="500"/>
                                        <p:tgtEl>
                                          <p:spTgt spid="245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4591"/>
                                        </p:tgtEl>
                                        <p:attrNameLst>
                                          <p:attrName>style.visibility</p:attrName>
                                        </p:attrNameLst>
                                      </p:cBhvr>
                                      <p:to>
                                        <p:strVal val="visible"/>
                                      </p:to>
                                    </p:set>
                                    <p:animEffect transition="in" filter="wipe(up)">
                                      <p:cBhvr>
                                        <p:cTn id="27" dur="500"/>
                                        <p:tgtEl>
                                          <p:spTgt spid="24591"/>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24592"/>
                                        </p:tgtEl>
                                        <p:attrNameLst>
                                          <p:attrName>style.visibility</p:attrName>
                                        </p:attrNameLst>
                                      </p:cBhvr>
                                      <p:to>
                                        <p:strVal val="visible"/>
                                      </p:to>
                                    </p:set>
                                    <p:animEffect transition="in" filter="wedge">
                                      <p:cBhvr>
                                        <p:cTn id="32" dur="2000"/>
                                        <p:tgtEl>
                                          <p:spTgt spid="24592"/>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24588"/>
                                        </p:tgtEl>
                                        <p:attrNameLst>
                                          <p:attrName>style.visibility</p:attrName>
                                        </p:attrNameLst>
                                      </p:cBhvr>
                                      <p:to>
                                        <p:strVal val="visible"/>
                                      </p:to>
                                    </p:set>
                                    <p:animEffect transition="in" filter="wedge">
                                      <p:cBhvr>
                                        <p:cTn id="37" dur="20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5" grpId="0" animBg="1"/>
      <p:bldP spid="24588" grpId="0" bldLvl="0" animBg="1"/>
      <p:bldP spid="2459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4" name="WordArt 4"/>
          <p:cNvSpPr>
            <a:spLocks noTextEdit="1"/>
          </p:cNvSpPr>
          <p:nvPr/>
        </p:nvSpPr>
        <p:spPr>
          <a:xfrm>
            <a:off x="381000" y="76200"/>
            <a:ext cx="8534400" cy="1215390"/>
          </a:xfrm>
          <a:prstGeom prst="rect">
            <a:avLst/>
          </a:prstGeom>
        </p:spPr>
        <p:txBody>
          <a:bodyPr wrap="none" fromWordArt="1">
            <a:prstTxWarp prst="textPlain">
              <a:avLst>
                <a:gd name="adj" fmla="val 50000"/>
              </a:avLst>
            </a:prstTxWarp>
            <a:normAutofit/>
          </a:bodyPr>
          <a:p>
            <a:pPr algn="ctr" eaLnBrk="0" hangingPunct="0"/>
            <a:r>
              <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rPr>
              <a:t>Bài 5: CÁC NƯỚC CHÂU PHI VÀ MĨ LA TINH </a:t>
            </a:r>
            <a:endPar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a:p>
            <a:pPr algn="ctr" eaLnBrk="0" hangingPunct="0"/>
            <a:r>
              <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ea typeface="Arial" panose="020B0604020202020204" pitchFamily="34" charset="0"/>
                <a:sym typeface="+mn-ea"/>
              </a:rPr>
              <a:t>(THẾ KỈ XIX - ĐẦU THẾ KỈ XX)</a:t>
            </a:r>
            <a:endPar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a:p>
            <a:pPr algn="ctr" eaLnBrk="0" hangingPunct="0"/>
            <a:endPar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p:txBody>
      </p:sp>
      <p:sp>
        <p:nvSpPr>
          <p:cNvPr id="34822" name="Text Box 6"/>
          <p:cNvSpPr txBox="1"/>
          <p:nvPr/>
        </p:nvSpPr>
        <p:spPr>
          <a:xfrm>
            <a:off x="304800" y="990600"/>
            <a:ext cx="4419600" cy="583565"/>
          </a:xfrm>
          <a:prstGeom prst="rect">
            <a:avLst/>
          </a:prstGeom>
          <a:noFill/>
          <a:ln w="9525">
            <a:noFill/>
          </a:ln>
        </p:spPr>
        <p:txBody>
          <a:bodyPr>
            <a:spAutoFit/>
          </a:bodyPr>
          <a:p>
            <a:pPr>
              <a:spcBef>
                <a:spcPct val="50000"/>
              </a:spcBef>
            </a:pPr>
            <a:r>
              <a:rPr sz="3200" b="1" dirty="0">
                <a:solidFill>
                  <a:schemeClr val="hlink"/>
                </a:solidFill>
                <a:latin typeface="Times New Roman" panose="02020603050405020304" pitchFamily="18" charset="0"/>
              </a:rPr>
              <a:t>I</a:t>
            </a:r>
            <a:r>
              <a:rPr lang="en-US" sz="3200" b="1" dirty="0">
                <a:solidFill>
                  <a:schemeClr val="hlink"/>
                </a:solidFill>
                <a:latin typeface="Times New Roman" panose="02020603050405020304" pitchFamily="18" charset="0"/>
              </a:rPr>
              <a:t>.</a:t>
            </a:r>
            <a:r>
              <a:rPr sz="3200" b="1" dirty="0">
                <a:solidFill>
                  <a:schemeClr val="hlink"/>
                </a:solidFill>
                <a:latin typeface="Times New Roman" panose="02020603050405020304" pitchFamily="18" charset="0"/>
              </a:rPr>
              <a:t> </a:t>
            </a:r>
            <a:r>
              <a:rPr sz="3200" b="1" u="sng" dirty="0">
                <a:solidFill>
                  <a:schemeClr val="hlink"/>
                </a:solidFill>
                <a:latin typeface="Times New Roman" panose="02020603050405020304" pitchFamily="18" charset="0"/>
              </a:rPr>
              <a:t>Các nước châu Phi</a:t>
            </a:r>
            <a:endParaRPr sz="3200" b="1" u="sng" dirty="0">
              <a:solidFill>
                <a:schemeClr val="hlink"/>
              </a:solidFill>
              <a:latin typeface="Times New Roman" panose="02020603050405020304" pitchFamily="18" charset="0"/>
            </a:endParaRPr>
          </a:p>
        </p:txBody>
      </p:sp>
      <p:sp>
        <p:nvSpPr>
          <p:cNvPr id="8" name="TextBox 7"/>
          <p:cNvSpPr txBox="1"/>
          <p:nvPr/>
        </p:nvSpPr>
        <p:spPr>
          <a:xfrm>
            <a:off x="533400" y="1676400"/>
            <a:ext cx="8610600" cy="1353185"/>
          </a:xfrm>
          <a:prstGeom prst="rect">
            <a:avLst/>
          </a:prstGeom>
          <a:noFill/>
          <a:ln w="9525">
            <a:noFill/>
          </a:ln>
        </p:spPr>
        <p:txBody>
          <a:bodyPr>
            <a:spAutoFit/>
          </a:bodyPr>
          <a:p>
            <a:r>
              <a:rPr lang="vi-VN" altLang="x-none" sz="3200" dirty="0">
                <a:latin typeface="Times New Roman" panose="02020603050405020304" pitchFamily="18" charset="0"/>
                <a:cs typeface="Times New Roman" panose="02020603050405020304" pitchFamily="18" charset="0"/>
              </a:rPr>
              <a:t>- Một trong những nơi xuất hiện con người từ rất sớm v</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 có nền văn hóa cổ đại rực rỡ</a:t>
            </a:r>
            <a:r>
              <a:rPr lang="en-US" altLang="vi-VN" sz="3200" dirty="0">
                <a:latin typeface="Times New Roman" panose="02020603050405020304" pitchFamily="18" charset="0"/>
                <a:cs typeface="Times New Roman" panose="02020603050405020304" pitchFamily="18" charset="0"/>
              </a:rPr>
              <a:t>.</a:t>
            </a:r>
            <a:endParaRPr lang="vi-VN" altLang="x-none" sz="3200" dirty="0">
              <a:latin typeface="Times New Roman" panose="02020603050405020304" pitchFamily="18" charset="0"/>
              <a:cs typeface="Times New Roman" panose="02020603050405020304" pitchFamily="18" charset="0"/>
            </a:endParaRPr>
          </a:p>
          <a:p>
            <a:endParaRPr dirty="0">
              <a:latin typeface="Arial" panose="020B0604020202020204" pitchFamily="34" charset="0"/>
            </a:endParaRPr>
          </a:p>
        </p:txBody>
      </p:sp>
      <p:sp>
        <p:nvSpPr>
          <p:cNvPr id="11" name="TextBox 10"/>
          <p:cNvSpPr txBox="1"/>
          <p:nvPr/>
        </p:nvSpPr>
        <p:spPr>
          <a:xfrm>
            <a:off x="533400" y="2667000"/>
            <a:ext cx="8610600" cy="1354138"/>
          </a:xfrm>
          <a:prstGeom prst="rect">
            <a:avLst/>
          </a:prstGeom>
          <a:noFill/>
          <a:ln w="9525">
            <a:noFill/>
          </a:ln>
        </p:spPr>
        <p:txBody>
          <a:bodyPr>
            <a:spAutoFit/>
          </a:bodyPr>
          <a:p>
            <a:r>
              <a:rPr lang="vi-VN" altLang="x-none" sz="3200" dirty="0">
                <a:latin typeface="Times New Roman" panose="02020603050405020304" pitchFamily="18" charset="0"/>
                <a:cs typeface="Times New Roman" panose="02020603050405020304" pitchFamily="18" charset="0"/>
              </a:rPr>
              <a:t> - Từ lâu Châu Phi đã trở th</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nh đối tượng xâm lược của chủ nghĩa tư bản phương Tây vì :</a:t>
            </a:r>
            <a:endParaRPr lang="vi-VN" altLang="x-none" sz="3200" dirty="0">
              <a:latin typeface="Times New Roman" panose="02020603050405020304" pitchFamily="18" charset="0"/>
              <a:cs typeface="Times New Roman" panose="02020603050405020304" pitchFamily="18" charset="0"/>
            </a:endParaRPr>
          </a:p>
          <a:p>
            <a:endParaRPr dirty="0">
              <a:latin typeface="Arial" panose="020B0604020202020204" pitchFamily="34" charset="0"/>
            </a:endParaRPr>
          </a:p>
        </p:txBody>
      </p:sp>
      <p:sp>
        <p:nvSpPr>
          <p:cNvPr id="12" name="TextBox 11"/>
          <p:cNvSpPr txBox="1"/>
          <p:nvPr/>
        </p:nvSpPr>
        <p:spPr>
          <a:xfrm>
            <a:off x="685800" y="3733800"/>
            <a:ext cx="7239000" cy="2061210"/>
          </a:xfrm>
          <a:prstGeom prst="rect">
            <a:avLst/>
          </a:prstGeom>
          <a:noFill/>
          <a:ln w="9525">
            <a:noFill/>
          </a:ln>
        </p:spPr>
        <p:txBody>
          <a:bodyPr>
            <a:spAutoFit/>
          </a:bodyPr>
          <a:p>
            <a:r>
              <a:rPr lang="vi-VN" altLang="x-none" sz="3200" dirty="0">
                <a:latin typeface="Times New Roman" panose="02020603050405020304" pitchFamily="18" charset="0"/>
                <a:cs typeface="Times New Roman" panose="02020603050405020304" pitchFamily="18" charset="0"/>
              </a:rPr>
              <a:t>+ Có vị trí chiến lược quan trọng</a:t>
            </a:r>
            <a:r>
              <a:rPr lang="en-US" altLang="vi-VN" sz="3200" dirty="0">
                <a:latin typeface="Times New Roman" panose="02020603050405020304" pitchFamily="18" charset="0"/>
                <a:cs typeface="Times New Roman" panose="02020603050405020304" pitchFamily="18" charset="0"/>
              </a:rPr>
              <a:t>.</a:t>
            </a:r>
            <a:r>
              <a:rPr lang="vi-VN" altLang="x-none" sz="3200" dirty="0">
                <a:latin typeface="Times New Roman" panose="02020603050405020304" pitchFamily="18" charset="0"/>
                <a:cs typeface="Times New Roman" panose="02020603050405020304" pitchFamily="18" charset="0"/>
              </a:rPr>
              <a:t> </a:t>
            </a:r>
            <a:endParaRPr lang="vi-VN" altLang="x-none" sz="3200" dirty="0">
              <a:latin typeface="Times New Roman" panose="02020603050405020304" pitchFamily="18" charset="0"/>
              <a:cs typeface="Times New Roman" panose="02020603050405020304" pitchFamily="18" charset="0"/>
            </a:endParaRPr>
          </a:p>
          <a:p>
            <a:r>
              <a:rPr lang="vi-VN" altLang="x-none" sz="3200" dirty="0">
                <a:latin typeface="Times New Roman" panose="02020603050405020304" pitchFamily="18" charset="0"/>
                <a:cs typeface="Times New Roman" panose="02020603050405020304" pitchFamily="18" charset="0"/>
              </a:rPr>
              <a:t>+ Thị trường rộng lớn, </a:t>
            </a:r>
            <a:endParaRPr lang="vi-VN" altLang="x-none" sz="3200" dirty="0">
              <a:latin typeface="Times New Roman" panose="02020603050405020304" pitchFamily="18" charset="0"/>
              <a:cs typeface="Times New Roman" panose="02020603050405020304" pitchFamily="18" charset="0"/>
            </a:endParaRPr>
          </a:p>
          <a:p>
            <a:r>
              <a:rPr sz="3200" dirty="0">
                <a:latin typeface="Times New Roman" panose="02020603050405020304" pitchFamily="18" charset="0"/>
                <a:cs typeface="Times New Roman" panose="02020603050405020304" pitchFamily="18" charset="0"/>
              </a:rPr>
              <a:t>+ Nguồn nhân công rẻ mạt</a:t>
            </a:r>
            <a:endParaRPr sz="3200" dirty="0">
              <a:latin typeface="Times New Roman" panose="02020603050405020304" pitchFamily="18" charset="0"/>
              <a:cs typeface="Times New Roman" panose="02020603050405020304" pitchFamily="18" charset="0"/>
            </a:endParaRPr>
          </a:p>
          <a:p>
            <a:r>
              <a:rPr sz="3200" dirty="0">
                <a:latin typeface="Times New Roman" panose="02020603050405020304" pitchFamily="18" charset="0"/>
                <a:cs typeface="Times New Roman" panose="02020603050405020304" pitchFamily="18" charset="0"/>
              </a:rPr>
              <a:t>+ T</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i nguyên phong phú</a:t>
            </a:r>
            <a:r>
              <a:rPr sz="3200" dirty="0">
                <a:latin typeface="Times New Roman" panose="02020603050405020304" pitchFamily="18" charset="0"/>
                <a:ea typeface="Times New Roman" panose="02020603050405020304" pitchFamily="18" charset="0"/>
              </a:rPr>
              <a:t>…</a:t>
            </a:r>
            <a:r>
              <a:rPr sz="3200" dirty="0">
                <a:latin typeface="Times New Roman" panose="02020603050405020304" pitchFamily="18" charset="0"/>
                <a:cs typeface="Times New Roman" panose="02020603050405020304" pitchFamily="18" charset="0"/>
              </a:rPr>
              <a:t> </a:t>
            </a:r>
            <a:endParaRPr sz="32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4822"/>
                                        </p:tgtEl>
                                        <p:attrNameLst>
                                          <p:attrName>style.visibility</p:attrName>
                                        </p:attrNameLst>
                                      </p:cBhvr>
                                      <p:to>
                                        <p:strVal val="visible"/>
                                      </p:to>
                                    </p:set>
                                    <p:animEffect transition="in" filter="fade">
                                      <p:cBhvr>
                                        <p:cTn id="7" dur="1000"/>
                                        <p:tgtEl>
                                          <p:spTgt spid="34822"/>
                                        </p:tgtEl>
                                      </p:cBhvr>
                                    </p:animEffect>
                                    <p:anim calcmode="lin" valueType="num">
                                      <p:cBhvr>
                                        <p:cTn id="8" dur="1000" fill="hold"/>
                                        <p:tgtEl>
                                          <p:spTgt spid="34822"/>
                                        </p:tgtEl>
                                        <p:attrNameLst>
                                          <p:attrName>ppt_x</p:attrName>
                                        </p:attrNameLst>
                                      </p:cBhvr>
                                      <p:tavLst>
                                        <p:tav tm="0">
                                          <p:val>
                                            <p:strVal val="#ppt_x-.1"/>
                                          </p:val>
                                        </p:tav>
                                        <p:tav tm="100000">
                                          <p:val>
                                            <p:strVal val="#ppt_x"/>
                                          </p:val>
                                        </p:tav>
                                      </p:tavLst>
                                    </p:anim>
                                    <p:anim calcmode="lin" valueType="num">
                                      <p:cBhvr>
                                        <p:cTn id="9" dur="1000" fill="hold"/>
                                        <p:tgtEl>
                                          <p:spTgt spid="3482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2">
                                            <p:txEl>
                                              <p:charRg st="0" end="35"/>
                                            </p:txEl>
                                          </p:spTgt>
                                        </p:tgtEl>
                                        <p:attrNameLst>
                                          <p:attrName>style.visibility</p:attrName>
                                        </p:attrNameLst>
                                      </p:cBhvr>
                                      <p:to>
                                        <p:strVal val="visible"/>
                                      </p:to>
                                    </p:set>
                                    <p:anim calcmode="discrete" valueType="clr">
                                      <p:cBhvr override="childStyle">
                                        <p:cTn id="28" dur="80"/>
                                        <p:tgtEl>
                                          <p:spTgt spid="12">
                                            <p:txEl>
                                              <p:charRg st="0" end="3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xEl>
                                              <p:charRg st="0" end="35"/>
                                            </p:txEl>
                                          </p:spTgt>
                                        </p:tgtEl>
                                        <p:attrNameLst>
                                          <p:attrName>fillcolor</p:attrName>
                                        </p:attrNameLst>
                                      </p:cBhvr>
                                      <p:tavLst>
                                        <p:tav tm="0">
                                          <p:val>
                                            <p:clrVal>
                                              <a:schemeClr val="accent2"/>
                                            </p:clrVal>
                                          </p:val>
                                        </p:tav>
                                        <p:tav tm="50000">
                                          <p:val>
                                            <p:clrVal>
                                              <a:schemeClr val="hlink"/>
                                            </p:clrVal>
                                          </p:val>
                                        </p:tav>
                                      </p:tavLst>
                                    </p:anim>
                                    <p:set>
                                      <p:cBhvr>
                                        <p:cTn id="30" dur="80"/>
                                        <p:tgtEl>
                                          <p:spTgt spid="12">
                                            <p:txEl>
                                              <p:charRg st="0" end="3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2">
                                            <p:txEl>
                                              <p:charRg st="35" end="59"/>
                                            </p:txEl>
                                          </p:spTgt>
                                        </p:tgtEl>
                                        <p:attrNameLst>
                                          <p:attrName>style.visibility</p:attrName>
                                        </p:attrNameLst>
                                      </p:cBhvr>
                                      <p:to>
                                        <p:strVal val="visible"/>
                                      </p:to>
                                    </p:set>
                                    <p:anim calcmode="discrete" valueType="clr">
                                      <p:cBhvr override="childStyle">
                                        <p:cTn id="35" dur="80"/>
                                        <p:tgtEl>
                                          <p:spTgt spid="12">
                                            <p:txEl>
                                              <p:charRg st="35" end="5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
                                            <p:txEl>
                                              <p:charRg st="35" end="59"/>
                                            </p:txEl>
                                          </p:spTgt>
                                        </p:tgtEl>
                                        <p:attrNameLst>
                                          <p:attrName>fillcolor</p:attrName>
                                        </p:attrNameLst>
                                      </p:cBhvr>
                                      <p:tavLst>
                                        <p:tav tm="0">
                                          <p:val>
                                            <p:clrVal>
                                              <a:schemeClr val="accent2"/>
                                            </p:clrVal>
                                          </p:val>
                                        </p:tav>
                                        <p:tav tm="50000">
                                          <p:val>
                                            <p:clrVal>
                                              <a:schemeClr val="hlink"/>
                                            </p:clrVal>
                                          </p:val>
                                        </p:tav>
                                      </p:tavLst>
                                    </p:anim>
                                    <p:set>
                                      <p:cBhvr>
                                        <p:cTn id="37" dur="80"/>
                                        <p:tgtEl>
                                          <p:spTgt spid="12">
                                            <p:txEl>
                                              <p:charRg st="35" end="59"/>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2">
                                            <p:txEl>
                                              <p:charRg st="59" end="84"/>
                                            </p:txEl>
                                          </p:spTgt>
                                        </p:tgtEl>
                                        <p:attrNameLst>
                                          <p:attrName>style.visibility</p:attrName>
                                        </p:attrNameLst>
                                      </p:cBhvr>
                                      <p:to>
                                        <p:strVal val="visible"/>
                                      </p:to>
                                    </p:set>
                                    <p:anim calcmode="discrete" valueType="clr">
                                      <p:cBhvr override="childStyle">
                                        <p:cTn id="42" dur="80"/>
                                        <p:tgtEl>
                                          <p:spTgt spid="12">
                                            <p:txEl>
                                              <p:charRg st="59" end="8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2">
                                            <p:txEl>
                                              <p:charRg st="59" end="84"/>
                                            </p:txEl>
                                          </p:spTgt>
                                        </p:tgtEl>
                                        <p:attrNameLst>
                                          <p:attrName>fillcolor</p:attrName>
                                        </p:attrNameLst>
                                      </p:cBhvr>
                                      <p:tavLst>
                                        <p:tav tm="0">
                                          <p:val>
                                            <p:clrVal>
                                              <a:schemeClr val="accent2"/>
                                            </p:clrVal>
                                          </p:val>
                                        </p:tav>
                                        <p:tav tm="50000">
                                          <p:val>
                                            <p:clrVal>
                                              <a:schemeClr val="hlink"/>
                                            </p:clrVal>
                                          </p:val>
                                        </p:tav>
                                      </p:tavLst>
                                    </p:anim>
                                    <p:set>
                                      <p:cBhvr>
                                        <p:cTn id="44" dur="80"/>
                                        <p:tgtEl>
                                          <p:spTgt spid="12">
                                            <p:txEl>
                                              <p:charRg st="59" end="84"/>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2">
                                            <p:txEl>
                                              <p:charRg st="84" end="109"/>
                                            </p:txEl>
                                          </p:spTgt>
                                        </p:tgtEl>
                                        <p:attrNameLst>
                                          <p:attrName>style.visibility</p:attrName>
                                        </p:attrNameLst>
                                      </p:cBhvr>
                                      <p:to>
                                        <p:strVal val="visible"/>
                                      </p:to>
                                    </p:set>
                                    <p:anim calcmode="discrete" valueType="clr">
                                      <p:cBhvr override="childStyle">
                                        <p:cTn id="49" dur="80"/>
                                        <p:tgtEl>
                                          <p:spTgt spid="12">
                                            <p:txEl>
                                              <p:charRg st="84" end="10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2">
                                            <p:txEl>
                                              <p:charRg st="84" end="109"/>
                                            </p:txEl>
                                          </p:spTgt>
                                        </p:tgtEl>
                                        <p:attrNameLst>
                                          <p:attrName>fillcolor</p:attrName>
                                        </p:attrNameLst>
                                      </p:cBhvr>
                                      <p:tavLst>
                                        <p:tav tm="0">
                                          <p:val>
                                            <p:clrVal>
                                              <a:schemeClr val="accent2"/>
                                            </p:clrVal>
                                          </p:val>
                                        </p:tav>
                                        <p:tav tm="50000">
                                          <p:val>
                                            <p:clrVal>
                                              <a:schemeClr val="hlink"/>
                                            </p:clrVal>
                                          </p:val>
                                        </p:tav>
                                      </p:tavLst>
                                    </p:anim>
                                    <p:set>
                                      <p:cBhvr>
                                        <p:cTn id="51" dur="80"/>
                                        <p:tgtEl>
                                          <p:spTgt spid="12">
                                            <p:txEl>
                                              <p:charRg st="84" end="10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8"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3"/>
          <p:cNvPicPr>
            <a:picLocks noChangeAspect="1"/>
          </p:cNvPicPr>
          <p:nvPr/>
        </p:nvPicPr>
        <p:blipFill>
          <a:blip r:embed="rId1"/>
          <a:stretch>
            <a:fillRect/>
          </a:stretch>
        </p:blipFill>
        <p:spPr>
          <a:xfrm>
            <a:off x="4495800" y="990600"/>
            <a:ext cx="4648200" cy="4114800"/>
          </a:xfrm>
          <a:prstGeom prst="rect">
            <a:avLst/>
          </a:prstGeom>
          <a:noFill/>
          <a:ln w="9525">
            <a:noFill/>
          </a:ln>
        </p:spPr>
      </p:pic>
      <p:pic>
        <p:nvPicPr>
          <p:cNvPr id="35843" name="Picture 4" descr="DSCF0154"/>
          <p:cNvPicPr>
            <a:picLocks noChangeAspect="1"/>
          </p:cNvPicPr>
          <p:nvPr/>
        </p:nvPicPr>
        <p:blipFill>
          <a:blip r:embed="rId2"/>
          <a:stretch>
            <a:fillRect/>
          </a:stretch>
        </p:blipFill>
        <p:spPr>
          <a:xfrm>
            <a:off x="0" y="0"/>
            <a:ext cx="5334000" cy="6648450"/>
          </a:xfrm>
          <a:prstGeom prst="rect">
            <a:avLst/>
          </a:prstGeom>
          <a:noFill/>
          <a:ln w="9525">
            <a:noFill/>
          </a:ln>
        </p:spPr>
      </p:pic>
      <p:sp>
        <p:nvSpPr>
          <p:cNvPr id="35844" name="AutoShape 5"/>
          <p:cNvSpPr/>
          <p:nvPr/>
        </p:nvSpPr>
        <p:spPr>
          <a:xfrm>
            <a:off x="228600" y="4762500"/>
            <a:ext cx="1524000" cy="609600"/>
          </a:xfrm>
          <a:prstGeom prst="borderCallout2">
            <a:avLst>
              <a:gd name="adj1" fmla="val 18750"/>
              <a:gd name="adj2" fmla="val 105000"/>
              <a:gd name="adj3" fmla="val 18750"/>
              <a:gd name="adj4" fmla="val 131981"/>
              <a:gd name="adj5" fmla="val -168750"/>
              <a:gd name="adj6" fmla="val 160000"/>
            </a:avLst>
          </a:prstGeom>
          <a:solidFill>
            <a:schemeClr val="bg1"/>
          </a:solidFill>
          <a:ln w="9525" cap="flat" cmpd="sng">
            <a:solidFill>
              <a:schemeClr val="tx1"/>
            </a:solidFill>
            <a:prstDash val="solid"/>
            <a:miter/>
            <a:headEnd type="none" w="med" len="med"/>
            <a:tailEnd type="triangle" w="med" len="med"/>
          </a:ln>
        </p:spPr>
        <p:txBody>
          <a:bodyPr/>
          <a:p>
            <a:r>
              <a:rPr lang="vi-VN" altLang="x-none" b="1" dirty="0">
                <a:latin typeface="Times New Roman" panose="02020603050405020304" pitchFamily="18" charset="0"/>
                <a:cs typeface="Times New Roman" panose="02020603050405020304" pitchFamily="18" charset="0"/>
              </a:rPr>
              <a:t>Kênh đ</a:t>
            </a:r>
            <a:r>
              <a:rPr lang="vi-VN" altLang="x-none" b="1" dirty="0">
                <a:latin typeface="Times New Roman" panose="02020603050405020304" pitchFamily="18" charset="0"/>
                <a:ea typeface="Times New Roman" panose="02020603050405020304" pitchFamily="18" charset="0"/>
              </a:rPr>
              <a:t>à</a:t>
            </a:r>
            <a:r>
              <a:rPr lang="vi-VN" altLang="x-none" b="1" dirty="0">
                <a:latin typeface="Times New Roman" panose="02020603050405020304" pitchFamily="18" charset="0"/>
                <a:cs typeface="Times New Roman" panose="02020603050405020304" pitchFamily="18" charset="0"/>
              </a:rPr>
              <a:t>o Panama</a:t>
            </a:r>
            <a:endParaRPr lang="vi-VN" altLang="x-none" b="1" dirty="0">
              <a:latin typeface="Times New Roman" panose="02020603050405020304" pitchFamily="18" charset="0"/>
              <a:ea typeface="Times New Roman" panose="02020603050405020304" pitchFamily="18" charset="0"/>
            </a:endParaRPr>
          </a:p>
        </p:txBody>
      </p:sp>
      <p:sp>
        <p:nvSpPr>
          <p:cNvPr id="35845" name="Line 6"/>
          <p:cNvSpPr/>
          <p:nvPr/>
        </p:nvSpPr>
        <p:spPr>
          <a:xfrm>
            <a:off x="6858000" y="3505200"/>
            <a:ext cx="152400" cy="76200"/>
          </a:xfrm>
          <a:prstGeom prst="line">
            <a:avLst/>
          </a:prstGeom>
          <a:ln w="38100" cap="flat" cmpd="sng">
            <a:solidFill>
              <a:srgbClr val="FF0000"/>
            </a:solidFill>
            <a:prstDash val="solid"/>
            <a:headEnd type="none" w="med" len="med"/>
            <a:tailEnd type="none" w="med" len="med"/>
          </a:ln>
        </p:spPr>
      </p:sp>
      <p:sp>
        <p:nvSpPr>
          <p:cNvPr id="35846" name="AutoShape 7"/>
          <p:cNvSpPr/>
          <p:nvPr/>
        </p:nvSpPr>
        <p:spPr>
          <a:xfrm>
            <a:off x="7620000" y="1447800"/>
            <a:ext cx="1524000" cy="685800"/>
          </a:xfrm>
          <a:prstGeom prst="borderCallout2">
            <a:avLst>
              <a:gd name="adj1" fmla="val 18750"/>
              <a:gd name="adj2" fmla="val -5000"/>
              <a:gd name="adj3" fmla="val 18750"/>
              <a:gd name="adj4" fmla="val -25000"/>
              <a:gd name="adj5" fmla="val 284028"/>
              <a:gd name="adj6" fmla="val -41185"/>
            </a:avLst>
          </a:prstGeom>
          <a:solidFill>
            <a:schemeClr val="bg1"/>
          </a:solidFill>
          <a:ln w="9525" cap="flat" cmpd="sng">
            <a:solidFill>
              <a:schemeClr val="tx1"/>
            </a:solidFill>
            <a:prstDash val="solid"/>
            <a:miter/>
            <a:headEnd type="none" w="med" len="med"/>
            <a:tailEnd type="triangle" w="med" len="med"/>
          </a:ln>
        </p:spPr>
        <p:txBody>
          <a:bodyPr/>
          <a:p>
            <a:r>
              <a:rPr lang="vi-VN" altLang="x-none" sz="2000" b="1" dirty="0">
                <a:latin typeface="Times New Roman" panose="02020603050405020304" pitchFamily="18" charset="0"/>
                <a:cs typeface="Times New Roman" panose="02020603050405020304" pitchFamily="18" charset="0"/>
              </a:rPr>
              <a:t>Kênh đ</a:t>
            </a:r>
            <a:r>
              <a:rPr lang="vi-VN" altLang="x-none" sz="2000" b="1" dirty="0">
                <a:latin typeface="Times New Roman" panose="02020603050405020304" pitchFamily="18" charset="0"/>
                <a:ea typeface="Times New Roman" panose="02020603050405020304" pitchFamily="18" charset="0"/>
              </a:rPr>
              <a:t>à</a:t>
            </a:r>
            <a:r>
              <a:rPr lang="vi-VN" altLang="x-none" sz="2000" b="1" dirty="0">
                <a:latin typeface="Times New Roman" panose="02020603050405020304" pitchFamily="18" charset="0"/>
                <a:cs typeface="Times New Roman" panose="02020603050405020304" pitchFamily="18" charset="0"/>
              </a:rPr>
              <a:t>o Panama</a:t>
            </a:r>
            <a:endParaRPr lang="vi-VN" altLang="x-none" sz="20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3"/>
          <p:cNvSpPr/>
          <p:nvPr/>
        </p:nvSpPr>
        <p:spPr>
          <a:xfrm>
            <a:off x="0" y="3733800"/>
            <a:ext cx="4572000" cy="2006600"/>
          </a:xfrm>
          <a:prstGeom prst="rect">
            <a:avLst/>
          </a:prstGeom>
          <a:noFill/>
          <a:ln w="9525">
            <a:noFill/>
          </a:ln>
        </p:spPr>
        <p:txBody>
          <a:bodyPr anchor="ctr" anchorCtr="0">
            <a:spAutoFit/>
          </a:bodyPr>
          <a:p>
            <a:pPr eaLnBrk="0" hangingPunct="0"/>
            <a:r>
              <a:rPr sz="1400" b="1" dirty="0">
                <a:solidFill>
                  <a:srgbClr val="0033CC"/>
                </a:solidFill>
                <a:latin typeface="MS Reference Sans Serif" panose="020B0604030504040204" pitchFamily="34" charset="0"/>
              </a:rPr>
              <a:t>Panama Canal</a:t>
            </a:r>
            <a:endParaRPr sz="2400" b="1" dirty="0">
              <a:solidFill>
                <a:srgbClr val="0033CC"/>
              </a:solidFill>
              <a:latin typeface="Arial" panose="020B0604020202020204" pitchFamily="34" charset="0"/>
            </a:endParaRPr>
          </a:p>
          <a:p>
            <a:pPr eaLnBrk="0" hangingPunct="0"/>
            <a:r>
              <a:rPr sz="1400" b="1" dirty="0">
                <a:solidFill>
                  <a:srgbClr val="0033CC"/>
                </a:solidFill>
                <a:latin typeface="MS Reference Sans Serif" panose="020B0604030504040204" pitchFamily="34" charset="0"/>
              </a:rPr>
              <a:t>The Panama Canal consists of three separate canal locks, as well as other artificial waterways. The canal spans a total distance of 64 km (40 mi) from the Pacific Ocean to the Atlantic Ocean through the Isthmus of Panama. The ship shown here is entering the Panama Canal from the Caribbean, or Atlantic, side.</a:t>
            </a:r>
            <a:endParaRPr sz="3200" b="1" dirty="0">
              <a:solidFill>
                <a:srgbClr val="0033CC"/>
              </a:solidFill>
              <a:latin typeface="Arial" panose="020B0604020202020204" pitchFamily="34" charset="0"/>
            </a:endParaRPr>
          </a:p>
        </p:txBody>
      </p:sp>
      <p:pic>
        <p:nvPicPr>
          <p:cNvPr id="36867" name="Picture 4" descr="t014272a"/>
          <p:cNvPicPr>
            <a:picLocks noChangeAspect="1"/>
          </p:cNvPicPr>
          <p:nvPr/>
        </p:nvPicPr>
        <p:blipFill>
          <a:blip r:embed="rId1"/>
          <a:stretch>
            <a:fillRect/>
          </a:stretch>
        </p:blipFill>
        <p:spPr>
          <a:xfrm>
            <a:off x="0" y="0"/>
            <a:ext cx="4648200" cy="3527425"/>
          </a:xfrm>
          <a:prstGeom prst="rect">
            <a:avLst/>
          </a:prstGeom>
          <a:noFill/>
          <a:ln w="9525">
            <a:noFill/>
          </a:ln>
        </p:spPr>
      </p:pic>
      <p:sp>
        <p:nvSpPr>
          <p:cNvPr id="36868" name="Rectangle 6"/>
          <p:cNvSpPr/>
          <p:nvPr/>
        </p:nvSpPr>
        <p:spPr>
          <a:xfrm>
            <a:off x="4724400" y="4076700"/>
            <a:ext cx="4419600" cy="2781300"/>
          </a:xfrm>
          <a:prstGeom prst="rect">
            <a:avLst/>
          </a:prstGeom>
          <a:noFill/>
          <a:ln w="9525">
            <a:noFill/>
          </a:ln>
        </p:spPr>
        <p:txBody>
          <a:bodyPr anchor="ctr" anchorCtr="0">
            <a:spAutoFit/>
          </a:bodyPr>
          <a:p>
            <a:pPr eaLnBrk="0" hangingPunct="0"/>
            <a:r>
              <a:rPr sz="1600" b="1" dirty="0">
                <a:solidFill>
                  <a:srgbClr val="FF0000"/>
                </a:solidFill>
                <a:latin typeface="MS Reference Sans Serif" panose="020B0604030504040204" pitchFamily="34" charset="0"/>
              </a:rPr>
              <a:t>Panama Canal Cross Section</a:t>
            </a:r>
            <a:endParaRPr sz="2800" dirty="0">
              <a:solidFill>
                <a:srgbClr val="FF0000"/>
              </a:solidFill>
              <a:latin typeface="Arial" panose="020B0604020202020204" pitchFamily="34" charset="0"/>
            </a:endParaRPr>
          </a:p>
          <a:p>
            <a:pPr eaLnBrk="0" hangingPunct="0"/>
            <a:r>
              <a:rPr sz="1600" dirty="0">
                <a:solidFill>
                  <a:srgbClr val="FF0000"/>
                </a:solidFill>
                <a:latin typeface="MS Reference Sans Serif" panose="020B0604030504040204" pitchFamily="34" charset="0"/>
              </a:rPr>
              <a:t>This cross section shows the route of a ship through the Panama Canal. From the Atlantic Ocean, a ship is raised 26 m (85 ft) through three sets of locks to the level of Gatún Lake. It travels through the lake and Gaillard Cut, the narrowest section of the canal. It is then lowered through a lock to Miraflores Lake, and passes through two more locks before reaching the Pacific Ocean.</a:t>
            </a:r>
            <a:endParaRPr sz="3600" dirty="0">
              <a:solidFill>
                <a:srgbClr val="FF0000"/>
              </a:solidFill>
              <a:latin typeface="Arial" panose="020B0604020202020204" pitchFamily="34" charset="0"/>
            </a:endParaRPr>
          </a:p>
        </p:txBody>
      </p:sp>
      <p:pic>
        <p:nvPicPr>
          <p:cNvPr id="36869" name="Picture 7" descr="t059818a"/>
          <p:cNvPicPr>
            <a:picLocks noChangeAspect="1"/>
          </p:cNvPicPr>
          <p:nvPr/>
        </p:nvPicPr>
        <p:blipFill>
          <a:blip r:embed="rId2"/>
          <a:stretch>
            <a:fillRect/>
          </a:stretch>
        </p:blipFill>
        <p:spPr>
          <a:xfrm>
            <a:off x="4724400" y="0"/>
            <a:ext cx="4419600" cy="396240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6"/>
          <p:cNvSpPr/>
          <p:nvPr/>
        </p:nvSpPr>
        <p:spPr>
          <a:xfrm>
            <a:off x="0" y="3257550"/>
            <a:ext cx="4572000" cy="1314450"/>
          </a:xfrm>
          <a:prstGeom prst="rect">
            <a:avLst/>
          </a:prstGeom>
          <a:noFill/>
          <a:ln w="9525">
            <a:noFill/>
          </a:ln>
        </p:spPr>
        <p:txBody>
          <a:bodyPr anchor="ctr" anchorCtr="0">
            <a:spAutoFit/>
          </a:bodyPr>
          <a:p>
            <a:r>
              <a:rPr sz="1600" b="1" dirty="0">
                <a:solidFill>
                  <a:srgbClr val="339966"/>
                </a:solidFill>
                <a:latin typeface="MS Reference Sans Serif" panose="020B0604030504040204" pitchFamily="34" charset="0"/>
              </a:rPr>
              <a:t>The Miraflores Locks</a:t>
            </a:r>
            <a:endParaRPr sz="2800" b="1" dirty="0">
              <a:solidFill>
                <a:srgbClr val="339966"/>
              </a:solidFill>
              <a:latin typeface="Arial" panose="020B0604020202020204" pitchFamily="34" charset="0"/>
            </a:endParaRPr>
          </a:p>
          <a:p>
            <a:pPr eaLnBrk="0" hangingPunct="0"/>
            <a:r>
              <a:rPr sz="1600" b="1" dirty="0">
                <a:solidFill>
                  <a:srgbClr val="339966"/>
                </a:solidFill>
                <a:latin typeface="MS Reference Sans Serif" panose="020B0604030504040204" pitchFamily="34" charset="0"/>
              </a:rPr>
              <a:t>Tugboats and electric trains guide large ships through the Miraflores Locks near the Pacific end of the Panama Canal.</a:t>
            </a:r>
            <a:endParaRPr sz="3600" b="1" dirty="0">
              <a:solidFill>
                <a:srgbClr val="339966"/>
              </a:solidFill>
              <a:latin typeface="Arial" panose="020B0604020202020204" pitchFamily="34" charset="0"/>
            </a:endParaRPr>
          </a:p>
        </p:txBody>
      </p:sp>
      <p:pic>
        <p:nvPicPr>
          <p:cNvPr id="37891" name="Picture 7" descr="t059018a"/>
          <p:cNvPicPr>
            <a:picLocks noChangeAspect="1"/>
          </p:cNvPicPr>
          <p:nvPr/>
        </p:nvPicPr>
        <p:blipFill>
          <a:blip r:embed="rId1"/>
          <a:stretch>
            <a:fillRect/>
          </a:stretch>
        </p:blipFill>
        <p:spPr>
          <a:xfrm>
            <a:off x="0" y="0"/>
            <a:ext cx="4905375" cy="3238500"/>
          </a:xfrm>
          <a:prstGeom prst="rect">
            <a:avLst/>
          </a:prstGeom>
          <a:noFill/>
          <a:ln w="9525">
            <a:noFill/>
          </a:ln>
        </p:spPr>
      </p:pic>
      <p:sp>
        <p:nvSpPr>
          <p:cNvPr id="37892" name="Rectangle 9"/>
          <p:cNvSpPr/>
          <p:nvPr/>
        </p:nvSpPr>
        <p:spPr>
          <a:xfrm>
            <a:off x="5029200" y="3230563"/>
            <a:ext cx="4114800" cy="2047875"/>
          </a:xfrm>
          <a:prstGeom prst="rect">
            <a:avLst/>
          </a:prstGeom>
          <a:noFill/>
          <a:ln w="9525">
            <a:noFill/>
          </a:ln>
        </p:spPr>
        <p:txBody>
          <a:bodyPr anchor="ctr" anchorCtr="0">
            <a:spAutoFit/>
          </a:bodyPr>
          <a:p>
            <a:pPr eaLnBrk="0" hangingPunct="0"/>
            <a:r>
              <a:rPr sz="1600" b="1" dirty="0">
                <a:solidFill>
                  <a:srgbClr val="0033CC"/>
                </a:solidFill>
                <a:latin typeface="MS Reference Sans Serif" panose="020B0604030504040204" pitchFamily="34" charset="0"/>
              </a:rPr>
              <a:t>Building Gatún Locks</a:t>
            </a:r>
            <a:endParaRPr sz="2800" b="1" dirty="0">
              <a:solidFill>
                <a:srgbClr val="0033CC"/>
              </a:solidFill>
              <a:latin typeface="Arial" panose="020B0604020202020204" pitchFamily="34" charset="0"/>
            </a:endParaRPr>
          </a:p>
          <a:p>
            <a:pPr eaLnBrk="0" hangingPunct="0"/>
            <a:r>
              <a:rPr sz="1600" b="1" dirty="0">
                <a:solidFill>
                  <a:srgbClr val="0033CC"/>
                </a:solidFill>
                <a:latin typeface="MS Reference Sans Serif" panose="020B0604030504040204" pitchFamily="34" charset="0"/>
              </a:rPr>
              <a:t>In this photograph, the huge gates and concrete chamber of Gatún Locks are shown during construction of the Panama Canal, which was completed in 1914. The canal's locks were the largest ever built at the time.</a:t>
            </a:r>
            <a:endParaRPr sz="3600" b="1" dirty="0">
              <a:solidFill>
                <a:srgbClr val="0033CC"/>
              </a:solidFill>
              <a:latin typeface="Arial" panose="020B0604020202020204" pitchFamily="34" charset="0"/>
            </a:endParaRPr>
          </a:p>
        </p:txBody>
      </p:sp>
      <p:pic>
        <p:nvPicPr>
          <p:cNvPr id="37893" name="Picture 10" descr="t059009a"/>
          <p:cNvPicPr>
            <a:picLocks noChangeAspect="1"/>
          </p:cNvPicPr>
          <p:nvPr/>
        </p:nvPicPr>
        <p:blipFill>
          <a:blip r:embed="rId2"/>
          <a:stretch>
            <a:fillRect/>
          </a:stretch>
        </p:blipFill>
        <p:spPr>
          <a:xfrm>
            <a:off x="4953000" y="0"/>
            <a:ext cx="4191000" cy="323850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8" name="Picture 6" descr="bo toc trong rung nhiet doi cua Braxin"/>
          <p:cNvPicPr>
            <a:picLocks noChangeAspect="1"/>
          </p:cNvPicPr>
          <p:nvPr/>
        </p:nvPicPr>
        <p:blipFill>
          <a:blip r:embed="rId1"/>
          <a:stretch>
            <a:fillRect/>
          </a:stretch>
        </p:blipFill>
        <p:spPr>
          <a:xfrm>
            <a:off x="200025" y="979488"/>
            <a:ext cx="4067175" cy="3744912"/>
          </a:xfrm>
          <a:prstGeom prst="rect">
            <a:avLst/>
          </a:prstGeom>
          <a:noFill/>
          <a:ln w="9525">
            <a:noFill/>
          </a:ln>
        </p:spPr>
      </p:pic>
      <p:pic>
        <p:nvPicPr>
          <p:cNvPr id="49159" name="Picture 7" descr="Nha choc troi XAOPAOLO"/>
          <p:cNvPicPr>
            <a:picLocks noChangeAspect="1"/>
          </p:cNvPicPr>
          <p:nvPr/>
        </p:nvPicPr>
        <p:blipFill>
          <a:blip r:embed="rId2"/>
          <a:stretch>
            <a:fillRect/>
          </a:stretch>
        </p:blipFill>
        <p:spPr>
          <a:xfrm>
            <a:off x="4419600" y="2895600"/>
            <a:ext cx="4114800" cy="3779838"/>
          </a:xfrm>
          <a:prstGeom prst="rect">
            <a:avLst/>
          </a:prstGeom>
          <a:noFill/>
          <a:ln w="9525">
            <a:noFill/>
          </a:ln>
        </p:spPr>
      </p:pic>
      <p:sp>
        <p:nvSpPr>
          <p:cNvPr id="49160" name="Text Box 8"/>
          <p:cNvSpPr txBox="1"/>
          <p:nvPr/>
        </p:nvSpPr>
        <p:spPr>
          <a:xfrm>
            <a:off x="381000" y="457200"/>
            <a:ext cx="2808288" cy="457200"/>
          </a:xfrm>
          <a:prstGeom prst="rect">
            <a:avLst/>
          </a:prstGeom>
          <a:noFill/>
          <a:ln w="9525">
            <a:noFill/>
          </a:ln>
        </p:spPr>
        <p:txBody>
          <a:bodyPr>
            <a:spAutoFit/>
          </a:bodyPr>
          <a:p>
            <a:pPr algn="ctr">
              <a:spcBef>
                <a:spcPct val="50000"/>
              </a:spcBef>
            </a:pPr>
            <a:r>
              <a:rPr sz="2400" b="1" dirty="0">
                <a:latin typeface="Times New Roman" panose="02020603050405020304" pitchFamily="18" charset="0"/>
              </a:rPr>
              <a:t>Thổ dân</a:t>
            </a:r>
            <a:endParaRPr lang="vi-VN" altLang="x-none" sz="2400" b="1" dirty="0">
              <a:latin typeface="Times New Roman" panose="02020603050405020304" pitchFamily="18" charset="0"/>
            </a:endParaRPr>
          </a:p>
        </p:txBody>
      </p:sp>
      <p:sp>
        <p:nvSpPr>
          <p:cNvPr id="49161" name="Text Box 9"/>
          <p:cNvSpPr txBox="1"/>
          <p:nvPr/>
        </p:nvSpPr>
        <p:spPr>
          <a:xfrm>
            <a:off x="990600" y="4953000"/>
            <a:ext cx="3097213" cy="457200"/>
          </a:xfrm>
          <a:prstGeom prst="rect">
            <a:avLst/>
          </a:prstGeom>
          <a:noFill/>
          <a:ln w="9525">
            <a:noFill/>
          </a:ln>
        </p:spPr>
        <p:txBody>
          <a:bodyPr>
            <a:spAutoFit/>
          </a:bodyPr>
          <a:p>
            <a:pPr algn="ctr">
              <a:spcBef>
                <a:spcPct val="50000"/>
              </a:spcBef>
            </a:pPr>
            <a:r>
              <a:rPr sz="2400" b="1" dirty="0">
                <a:latin typeface="Times New Roman" panose="02020603050405020304" pitchFamily="18" charset="0"/>
              </a:rPr>
              <a:t>Thành phố Xaopaolo</a:t>
            </a:r>
            <a:endParaRPr lang="vi-VN" altLang="x-none" sz="2400" b="1" dirty="0">
              <a:latin typeface="Times New Roman" panose="02020603050405020304" pitchFamily="18" charset="0"/>
            </a:endParaRPr>
          </a:p>
        </p:txBody>
      </p:sp>
      <p:pic>
        <p:nvPicPr>
          <p:cNvPr id="38918" name="Picture 10" descr="Song Amazon"/>
          <p:cNvPicPr>
            <a:picLocks noChangeAspect="1"/>
          </p:cNvPicPr>
          <p:nvPr/>
        </p:nvPicPr>
        <p:blipFill>
          <a:blip r:embed="rId3"/>
          <a:stretch>
            <a:fillRect/>
          </a:stretch>
        </p:blipFill>
        <p:spPr>
          <a:xfrm>
            <a:off x="4419600" y="152400"/>
            <a:ext cx="4103688" cy="2735263"/>
          </a:xfrm>
          <a:prstGeom prst="rect">
            <a:avLst/>
          </a:prstGeom>
          <a:noFill/>
          <a:ln w="9525">
            <a:noFill/>
          </a:ln>
        </p:spPr>
      </p:pic>
      <p:sp>
        <p:nvSpPr>
          <p:cNvPr id="49163" name="Text Box 11"/>
          <p:cNvSpPr txBox="1"/>
          <p:nvPr/>
        </p:nvSpPr>
        <p:spPr>
          <a:xfrm>
            <a:off x="5638800" y="2286000"/>
            <a:ext cx="2016125" cy="457200"/>
          </a:xfrm>
          <a:prstGeom prst="rect">
            <a:avLst/>
          </a:prstGeom>
          <a:noFill/>
          <a:ln w="9525">
            <a:noFill/>
          </a:ln>
        </p:spPr>
        <p:txBody>
          <a:bodyPr>
            <a:spAutoFit/>
          </a:bodyPr>
          <a:p>
            <a:pPr>
              <a:spcBef>
                <a:spcPct val="50000"/>
              </a:spcBef>
            </a:pPr>
            <a:r>
              <a:rPr sz="2400" dirty="0">
                <a:solidFill>
                  <a:srgbClr val="FFFF00"/>
                </a:solidFill>
                <a:latin typeface="Times New Roman" panose="02020603050405020304" pitchFamily="18" charset="0"/>
                <a:cs typeface="Arial" panose="020B0604020202020204" pitchFamily="34" charset="0"/>
              </a:rPr>
              <a:t>Song Amar«n</a:t>
            </a:r>
            <a:endParaRPr lang="vi-VN" altLang="x-none" sz="2400" dirty="0">
              <a:solidFill>
                <a:srgbClr val="FFFF00"/>
              </a:solidFill>
              <a:latin typeface="Times New Roman" panose="02020603050405020304" pitchFamily="18"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wheel(4)">
                                      <p:cBhvr>
                                        <p:cTn id="7" dur="2000"/>
                                        <p:tgtEl>
                                          <p:spTgt spid="49160"/>
                                        </p:tgtEl>
                                      </p:cBhvr>
                                    </p:animEffect>
                                  </p:childTnLst>
                                </p:cTn>
                              </p:par>
                              <p:par>
                                <p:cTn id="8" presetID="21" presetClass="entr" presetSubtype="4" fill="hold" nodeType="withEffect">
                                  <p:stCondLst>
                                    <p:cond delay="0"/>
                                  </p:stCondLst>
                                  <p:childTnLst>
                                    <p:set>
                                      <p:cBhvr>
                                        <p:cTn id="9" dur="1" fill="hold">
                                          <p:stCondLst>
                                            <p:cond delay="0"/>
                                          </p:stCondLst>
                                        </p:cTn>
                                        <p:tgtEl>
                                          <p:spTgt spid="49158"/>
                                        </p:tgtEl>
                                        <p:attrNameLst>
                                          <p:attrName>style.visibility</p:attrName>
                                        </p:attrNameLst>
                                      </p:cBhvr>
                                      <p:to>
                                        <p:strVal val="visible"/>
                                      </p:to>
                                    </p:set>
                                    <p:animEffect transition="in" filter="wheel(4)">
                                      <p:cBhvr>
                                        <p:cTn id="10" dur="2000"/>
                                        <p:tgtEl>
                                          <p:spTgt spid="49158"/>
                                        </p:tgtEl>
                                      </p:cBhvr>
                                    </p:animEffect>
                                  </p:childTnLst>
                                </p:cTn>
                              </p:par>
                              <p:par>
                                <p:cTn id="11" presetID="21" presetClass="entr" presetSubtype="4" fill="hold" nodeType="withEffect">
                                  <p:stCondLst>
                                    <p:cond delay="0"/>
                                  </p:stCondLst>
                                  <p:childTnLst>
                                    <p:set>
                                      <p:cBhvr>
                                        <p:cTn id="12" dur="1" fill="hold">
                                          <p:stCondLst>
                                            <p:cond delay="0"/>
                                          </p:stCondLst>
                                        </p:cTn>
                                        <p:tgtEl>
                                          <p:spTgt spid="49159"/>
                                        </p:tgtEl>
                                        <p:attrNameLst>
                                          <p:attrName>style.visibility</p:attrName>
                                        </p:attrNameLst>
                                      </p:cBhvr>
                                      <p:to>
                                        <p:strVal val="visible"/>
                                      </p:to>
                                    </p:set>
                                    <p:animEffect transition="in" filter="wheel(4)">
                                      <p:cBhvr>
                                        <p:cTn id="13" dur="2000"/>
                                        <p:tgtEl>
                                          <p:spTgt spid="49159"/>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49161"/>
                                        </p:tgtEl>
                                        <p:attrNameLst>
                                          <p:attrName>style.visibility</p:attrName>
                                        </p:attrNameLst>
                                      </p:cBhvr>
                                      <p:to>
                                        <p:strVal val="visible"/>
                                      </p:to>
                                    </p:set>
                                    <p:animEffect transition="in" filter="wheel(4)">
                                      <p:cBhvr>
                                        <p:cTn id="16" dur="2000"/>
                                        <p:tgtEl>
                                          <p:spTgt spid="49161"/>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49163"/>
                                        </p:tgtEl>
                                        <p:attrNameLst>
                                          <p:attrName>style.visibility</p:attrName>
                                        </p:attrNameLst>
                                      </p:cBhvr>
                                      <p:to>
                                        <p:strVal val="visible"/>
                                      </p:to>
                                    </p:set>
                                    <p:animEffect transition="in" filter="wheel(4)">
                                      <p:cBhvr>
                                        <p:cTn id="19" dur="1000"/>
                                        <p:tgtEl>
                                          <p:spTgt spid="49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P spid="49161" grpId="0"/>
      <p:bldP spid="491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9" name="Text Box 6"/>
          <p:cNvSpPr txBox="1"/>
          <p:nvPr/>
        </p:nvSpPr>
        <p:spPr>
          <a:xfrm>
            <a:off x="304800" y="1066800"/>
            <a:ext cx="4419600" cy="583565"/>
          </a:xfrm>
          <a:prstGeom prst="rect">
            <a:avLst/>
          </a:prstGeom>
          <a:noFill/>
          <a:ln w="9525">
            <a:noFill/>
          </a:ln>
        </p:spPr>
        <p:txBody>
          <a:bodyPr>
            <a:spAutoFit/>
          </a:bodyPr>
          <a:p>
            <a:pPr>
              <a:spcBef>
                <a:spcPct val="50000"/>
              </a:spcBef>
            </a:pPr>
            <a:r>
              <a:rPr sz="3200" b="1" dirty="0">
                <a:solidFill>
                  <a:schemeClr val="hlink"/>
                </a:solidFill>
                <a:latin typeface="Times New Roman" panose="02020603050405020304" pitchFamily="18" charset="0"/>
              </a:rPr>
              <a:t>I</a:t>
            </a:r>
            <a:r>
              <a:rPr lang="en-US" sz="3200" b="1" dirty="0">
                <a:solidFill>
                  <a:schemeClr val="hlink"/>
                </a:solidFill>
                <a:latin typeface="Times New Roman" panose="02020603050405020304" pitchFamily="18" charset="0"/>
              </a:rPr>
              <a:t>.</a:t>
            </a:r>
            <a:r>
              <a:rPr sz="3200" b="1" dirty="0">
                <a:solidFill>
                  <a:schemeClr val="hlink"/>
                </a:solidFill>
                <a:latin typeface="Times New Roman" panose="02020603050405020304" pitchFamily="18" charset="0"/>
              </a:rPr>
              <a:t> </a:t>
            </a:r>
            <a:r>
              <a:rPr sz="3200" b="1" u="sng" dirty="0">
                <a:solidFill>
                  <a:schemeClr val="hlink"/>
                </a:solidFill>
                <a:latin typeface="Times New Roman" panose="02020603050405020304" pitchFamily="18" charset="0"/>
              </a:rPr>
              <a:t>Các nước châu Phi</a:t>
            </a:r>
            <a:endParaRPr sz="3200" b="1" u="sng" dirty="0">
              <a:solidFill>
                <a:schemeClr val="hlink"/>
              </a:solidFill>
              <a:latin typeface="Times New Roman" panose="02020603050405020304" pitchFamily="18" charset="0"/>
            </a:endParaRPr>
          </a:p>
        </p:txBody>
      </p:sp>
      <p:sp>
        <p:nvSpPr>
          <p:cNvPr id="34826" name="Text Box 10"/>
          <p:cNvSpPr txBox="1"/>
          <p:nvPr/>
        </p:nvSpPr>
        <p:spPr>
          <a:xfrm>
            <a:off x="304800" y="1600200"/>
            <a:ext cx="7696200" cy="583565"/>
          </a:xfrm>
          <a:prstGeom prst="rect">
            <a:avLst/>
          </a:prstGeom>
          <a:noFill/>
          <a:ln w="9525">
            <a:noFill/>
          </a:ln>
        </p:spPr>
        <p:txBody>
          <a:bodyPr>
            <a:spAutoFit/>
          </a:bodyPr>
          <a:p>
            <a:pPr>
              <a:spcBef>
                <a:spcPct val="50000"/>
              </a:spcBef>
            </a:pPr>
            <a:r>
              <a:rPr sz="3200" b="1" i="1" dirty="0">
                <a:solidFill>
                  <a:srgbClr val="000099"/>
                </a:solidFill>
                <a:latin typeface="Times New Roman" panose="02020603050405020304" pitchFamily="18" charset="0"/>
              </a:rPr>
              <a:t>1</a:t>
            </a:r>
            <a:r>
              <a:rPr lang="en-US" sz="3200" b="1" i="1" dirty="0">
                <a:solidFill>
                  <a:srgbClr val="000099"/>
                </a:solidFill>
                <a:latin typeface="Times New Roman" panose="02020603050405020304" pitchFamily="18" charset="0"/>
              </a:rPr>
              <a:t>.</a:t>
            </a:r>
            <a:r>
              <a:rPr sz="3200" b="1" i="1" dirty="0">
                <a:solidFill>
                  <a:srgbClr val="000099"/>
                </a:solidFill>
                <a:latin typeface="Times New Roman" panose="02020603050405020304" pitchFamily="18" charset="0"/>
              </a:rPr>
              <a:t> </a:t>
            </a:r>
            <a:r>
              <a:rPr sz="3200" b="1" i="1" u="sng" dirty="0">
                <a:solidFill>
                  <a:srgbClr val="000099"/>
                </a:solidFill>
                <a:latin typeface="Times New Roman" panose="02020603050405020304" pitchFamily="18" charset="0"/>
              </a:rPr>
              <a:t>Vài nét về cuộc đấu tranh giành độc lập</a:t>
            </a:r>
            <a:endParaRPr sz="3200" b="1" i="1" u="sng" dirty="0">
              <a:solidFill>
                <a:srgbClr val="000099"/>
              </a:solidFill>
              <a:latin typeface="Times New Roman" panose="02020603050405020304" pitchFamily="18" charset="0"/>
            </a:endParaRPr>
          </a:p>
        </p:txBody>
      </p:sp>
      <p:sp>
        <p:nvSpPr>
          <p:cNvPr id="9" name="TextBox 8"/>
          <p:cNvSpPr txBox="1"/>
          <p:nvPr/>
        </p:nvSpPr>
        <p:spPr>
          <a:xfrm>
            <a:off x="304800" y="2209800"/>
            <a:ext cx="8839200" cy="1077913"/>
          </a:xfrm>
          <a:prstGeom prst="rect">
            <a:avLst/>
          </a:prstGeom>
          <a:noFill/>
          <a:ln w="9525">
            <a:noFill/>
          </a:ln>
        </p:spPr>
        <p:txBody>
          <a:bodyPr>
            <a:spAutoFit/>
          </a:bodyPr>
          <a:p>
            <a:r>
              <a:rPr sz="3200" dirty="0">
                <a:latin typeface="Times New Roman" panose="02020603050405020304" pitchFamily="18" charset="0"/>
                <a:cs typeface="Times New Roman" panose="02020603050405020304" pitchFamily="18" charset="0"/>
              </a:rPr>
              <a:t>+ V</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o nửa sau thế kỉ XIX, các nước tư bản Phương Tây xâm lược Châu Phi</a:t>
            </a:r>
            <a:r>
              <a:rPr sz="3200" dirty="0">
                <a:latin typeface="Times New Roman" panose="02020603050405020304" pitchFamily="18" charset="0"/>
                <a:ea typeface="Times New Roman" panose="02020603050405020304" pitchFamily="18" charset="0"/>
              </a:rPr>
              <a:t>…</a:t>
            </a:r>
            <a:endParaRPr sz="3200" dirty="0">
              <a:latin typeface="Times New Roman" panose="02020603050405020304" pitchFamily="18" charset="0"/>
              <a:ea typeface="Times New Roman" panose="02020603050405020304" pitchFamily="18" charset="0"/>
            </a:endParaRPr>
          </a:p>
        </p:txBody>
      </p:sp>
      <p:sp>
        <p:nvSpPr>
          <p:cNvPr id="5124" name="WordArt 4"/>
          <p:cNvSpPr>
            <a:spLocks noTextEdit="1"/>
          </p:cNvSpPr>
          <p:nvPr/>
        </p:nvSpPr>
        <p:spPr>
          <a:xfrm>
            <a:off x="381000" y="76200"/>
            <a:ext cx="8534400" cy="1215390"/>
          </a:xfrm>
          <a:prstGeom prst="rect">
            <a:avLst/>
          </a:prstGeom>
        </p:spPr>
        <p:txBody>
          <a:bodyPr wrap="none" fromWordArt="1">
            <a:prstTxWarp prst="textPlain">
              <a:avLst>
                <a:gd name="adj" fmla="val 50000"/>
              </a:avLst>
            </a:prstTxWarp>
            <a:normAutofit/>
          </a:bodyPr>
          <a:p>
            <a:pPr algn="ctr" eaLnBrk="0" hangingPunct="0"/>
            <a:r>
              <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rPr>
              <a:t>Bài 5: CÁC NƯỚC CHÂU PHI VÀ MĨ LA TINH </a:t>
            </a:r>
            <a:endPar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a:p>
            <a:pPr algn="ctr" eaLnBrk="0" hangingPunct="0"/>
            <a:r>
              <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ea typeface="Arial" panose="020B0604020202020204" pitchFamily="34" charset="0"/>
                <a:sym typeface="+mn-ea"/>
              </a:rPr>
              <a:t>(THẾ KỈ XIX - ĐẦU THẾ KỈ XX)</a:t>
            </a:r>
            <a:endPar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a:p>
            <a:pPr algn="ctr" eaLnBrk="0" hangingPunct="0"/>
            <a:endPar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4826"/>
                                        </p:tgtEl>
                                        <p:attrNameLst>
                                          <p:attrName>style.visibility</p:attrName>
                                        </p:attrNameLst>
                                      </p:cBhvr>
                                      <p:to>
                                        <p:strVal val="visible"/>
                                      </p:to>
                                    </p:set>
                                    <p:anim calcmode="lin" valueType="num">
                                      <p:cBhvr>
                                        <p:cTn id="7" dur="1000" fill="hold"/>
                                        <p:tgtEl>
                                          <p:spTgt spid="34826"/>
                                        </p:tgtEl>
                                        <p:attrNameLst>
                                          <p:attrName>ppt_w</p:attrName>
                                        </p:attrNameLst>
                                      </p:cBhvr>
                                      <p:tavLst>
                                        <p:tav tm="0">
                                          <p:val>
                                            <p:fltVal val="0.000000"/>
                                          </p:val>
                                        </p:tav>
                                        <p:tav tm="100000">
                                          <p:val>
                                            <p:strVal val="#ppt_w"/>
                                          </p:val>
                                        </p:tav>
                                      </p:tavLst>
                                    </p:anim>
                                    <p:anim calcmode="lin" valueType="num">
                                      <p:cBhvr>
                                        <p:cTn id="8" dur="1000" fill="hold"/>
                                        <p:tgtEl>
                                          <p:spTgt spid="34826"/>
                                        </p:tgtEl>
                                        <p:attrNameLst>
                                          <p:attrName>ppt_h</p:attrName>
                                        </p:attrNameLst>
                                      </p:cBhvr>
                                      <p:tavLst>
                                        <p:tav tm="0">
                                          <p:val>
                                            <p:fltVal val="0.000000"/>
                                          </p:val>
                                        </p:tav>
                                        <p:tav tm="100000">
                                          <p:val>
                                            <p:strVal val="#ppt_h"/>
                                          </p:val>
                                        </p:tav>
                                      </p:tavLst>
                                    </p:anim>
                                    <p:anim calcmode="lin" valueType="num">
                                      <p:cBhvr>
                                        <p:cTn id="9" dur="1000" fill="hold"/>
                                        <p:tgtEl>
                                          <p:spTgt spid="34826"/>
                                        </p:tgtEl>
                                        <p:attrNameLst>
                                          <p:attrName>style.rotation</p:attrName>
                                        </p:attrNameLst>
                                      </p:cBhvr>
                                      <p:tavLst>
                                        <p:tav tm="0">
                                          <p:val>
                                            <p:fltVal val="90.000000"/>
                                          </p:val>
                                        </p:tav>
                                        <p:tav tm="100000">
                                          <p:val>
                                            <p:fltVal val="0.000000"/>
                                          </p:val>
                                        </p:tav>
                                      </p:tavLst>
                                    </p:anim>
                                    <p:animEffect transition="in" filter="fade">
                                      <p:cBhvr>
                                        <p:cTn id="10" dur="1000"/>
                                        <p:tgtEl>
                                          <p:spTgt spid="34826"/>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9"/>
                                        </p:tgtEl>
                                        <p:attrNameLst>
                                          <p:attrName>style.visibility</p:attrName>
                                        </p:attrNameLst>
                                      </p:cBhvr>
                                      <p:to>
                                        <p:strVal val="visible"/>
                                      </p:to>
                                    </p:set>
                                    <p:anim calcmode="discrete" valueType="clr">
                                      <p:cBhvr override="childStyle">
                                        <p:cTn id="1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
                                        </p:tgtEl>
                                        <p:attrNameLst>
                                          <p:attrName>fillcolor</p:attrName>
                                        </p:attrNameLst>
                                      </p:cBhvr>
                                      <p:tavLst>
                                        <p:tav tm="0">
                                          <p:val>
                                            <p:clrVal>
                                              <a:schemeClr val="accent2"/>
                                            </p:clrVal>
                                          </p:val>
                                        </p:tav>
                                        <p:tav tm="50000">
                                          <p:val>
                                            <p:clrVal>
                                              <a:schemeClr val="hlink"/>
                                            </p:clrVal>
                                          </p:val>
                                        </p:tav>
                                      </p:tavLst>
                                    </p:anim>
                                    <p:set>
                                      <p:cBhvr>
                                        <p:cTn id="17"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170" name="Table 7169"/>
          <p:cNvGraphicFramePr/>
          <p:nvPr/>
        </p:nvGraphicFramePr>
        <p:xfrm>
          <a:off x="152400" y="914400"/>
          <a:ext cx="8839200" cy="5889625"/>
        </p:xfrm>
        <a:graphic>
          <a:graphicData uri="http://schemas.openxmlformats.org/drawingml/2006/table">
            <a:tbl>
              <a:tblPr/>
              <a:tblGrid>
                <a:gridCol w="1981200"/>
                <a:gridCol w="6858000"/>
              </a:tblGrid>
              <a:tr h="5905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99"/>
                          </a:solidFill>
                          <a:latin typeface="Times New Roman" panose="02020603050405020304" pitchFamily="18" charset="0"/>
                          <a:cs typeface="Times New Roman" panose="02020603050405020304" pitchFamily="18" charset="0"/>
                        </a:rPr>
                        <a:t>Thực dân</a:t>
                      </a:r>
                      <a:endParaRPr lang="en-US"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800" b="1" dirty="0">
                          <a:solidFill>
                            <a:srgbClr val="000099"/>
                          </a:solidFill>
                          <a:latin typeface="Times New Roman" panose="02020603050405020304" pitchFamily="18" charset="0"/>
                          <a:cs typeface="Times New Roman" panose="02020603050405020304" pitchFamily="18" charset="0"/>
                        </a:rPr>
                        <a:t>Thuộc địa</a:t>
                      </a:r>
                      <a:endParaRPr lang="vi-VN" altLang="x-none" sz="2800" b="1" dirty="0">
                        <a:solidFill>
                          <a:srgbClr val="000099"/>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71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99"/>
                          </a:solidFill>
                          <a:latin typeface="Times New Roman" panose="02020603050405020304" pitchFamily="18" charset="0"/>
                          <a:cs typeface="Times New Roman" panose="02020603050405020304" pitchFamily="18" charset="0"/>
                        </a:rPr>
                        <a:t>Anh</a:t>
                      </a:r>
                      <a:endParaRPr lang="en-US"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vi-VN" altLang="x-none" sz="2800" b="0" dirty="0">
                          <a:latin typeface="Times New Roman" panose="02020603050405020304" pitchFamily="18" charset="0"/>
                          <a:cs typeface="Times New Roman" panose="02020603050405020304" pitchFamily="18" charset="0"/>
                        </a:rPr>
                        <a:t>Ai Cập, Nam Phi, Nê-gê-ri-a, Bờ biển v</a:t>
                      </a:r>
                      <a:r>
                        <a:rPr lang="vi-VN" altLang="x-none" sz="2800" b="0" dirty="0">
                          <a:latin typeface="Times New Roman" panose="02020603050405020304" pitchFamily="18" charset="0"/>
                          <a:ea typeface="Times New Roman" panose="02020603050405020304" pitchFamily="18" charset="0"/>
                        </a:rPr>
                        <a:t>à</a:t>
                      </a:r>
                      <a:r>
                        <a:rPr lang="vi-VN" altLang="x-none" sz="2800" b="0" dirty="0">
                          <a:latin typeface="Times New Roman" panose="02020603050405020304" pitchFamily="18" charset="0"/>
                          <a:cs typeface="Times New Roman" panose="02020603050405020304" pitchFamily="18" charset="0"/>
                        </a:rPr>
                        <a:t>ng, Găm-bi-a, Kê-ni-a, U-gan-đa, Xô-ma-li, Xu-đăng</a:t>
                      </a:r>
                      <a:endParaRPr lang="vi-VN" altLang="x-none" sz="2800" b="0"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71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99"/>
                          </a:solidFill>
                          <a:latin typeface="Times New Roman" panose="02020603050405020304" pitchFamily="18" charset="0"/>
                          <a:cs typeface="Times New Roman" panose="02020603050405020304" pitchFamily="18" charset="0"/>
                        </a:rPr>
                        <a:t>Pháp</a:t>
                      </a:r>
                      <a:endParaRPr lang="en-US"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vi-VN" altLang="x-none" sz="2800" b="0" dirty="0">
                          <a:latin typeface="Times New Roman" panose="02020603050405020304" pitchFamily="18" charset="0"/>
                          <a:cs typeface="Times New Roman" panose="02020603050405020304" pitchFamily="18" charset="0"/>
                        </a:rPr>
                        <a:t>Tây Phi, Châu Phi Xích đạo, Ma-đa-ga-xca, một phần Xô-ma-li, An-giê-ri, Tuy-ni-di, Xa-ha-ra</a:t>
                      </a:r>
                      <a:endParaRPr lang="vi-VN" altLang="x-none" sz="2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45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99"/>
                          </a:solidFill>
                          <a:latin typeface="Times New Roman" panose="02020603050405020304" pitchFamily="18" charset="0"/>
                          <a:cs typeface="Times New Roman" panose="02020603050405020304" pitchFamily="18" charset="0"/>
                        </a:rPr>
                        <a:t>Đức</a:t>
                      </a:r>
                      <a:endParaRPr lang="en-US"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vi-VN" altLang="x-none" sz="2800" b="0" dirty="0">
                          <a:latin typeface="Arial" panose="020B0604020202020204" pitchFamily="34" charset="0"/>
                        </a:rPr>
                        <a:t>C</a:t>
                      </a:r>
                      <a:r>
                        <a:rPr lang="vi-VN" altLang="x-none" sz="2800" b="0" dirty="0">
                          <a:latin typeface="Times New Roman" panose="02020603050405020304" pitchFamily="18" charset="0"/>
                          <a:cs typeface="Times New Roman" panose="02020603050405020304" pitchFamily="18" charset="0"/>
                        </a:rPr>
                        <a:t>a-mơ-run, Tô-gô, Tây nam Phi, Tan-da-ni-a</a:t>
                      </a:r>
                      <a:endParaRPr lang="vi-VN" altLang="x-none" sz="2800" b="0"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667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99"/>
                          </a:solidFill>
                          <a:latin typeface="Times New Roman" panose="02020603050405020304" pitchFamily="18" charset="0"/>
                          <a:cs typeface="Times New Roman" panose="02020603050405020304" pitchFamily="18" charset="0"/>
                        </a:rPr>
                        <a:t>Bỉ</a:t>
                      </a:r>
                      <a:endParaRPr lang="en-US"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800" b="0" dirty="0">
                          <a:latin typeface="Times New Roman" panose="02020603050405020304" pitchFamily="18" charset="0"/>
                          <a:cs typeface="Times New Roman" panose="02020603050405020304" pitchFamily="18" charset="0"/>
                        </a:rPr>
                        <a:t>Công-gô</a:t>
                      </a:r>
                      <a:endParaRPr lang="en-US" sz="2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45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99"/>
                          </a:solidFill>
                          <a:latin typeface="Times New Roman" panose="02020603050405020304" pitchFamily="18" charset="0"/>
                          <a:cs typeface="Times New Roman" panose="02020603050405020304" pitchFamily="18" charset="0"/>
                        </a:rPr>
                        <a:t>Bồ Đ</a:t>
                      </a:r>
                      <a:r>
                        <a:rPr sz="2800" b="1" dirty="0">
                          <a:solidFill>
                            <a:srgbClr val="000099"/>
                          </a:solidFill>
                          <a:latin typeface="Times New Roman" panose="02020603050405020304" pitchFamily="18" charset="0"/>
                          <a:ea typeface="Times New Roman" panose="02020603050405020304" pitchFamily="18" charset="0"/>
                        </a:rPr>
                        <a:t>à</a:t>
                      </a:r>
                      <a:r>
                        <a:rPr sz="2800" b="1" dirty="0">
                          <a:solidFill>
                            <a:srgbClr val="000099"/>
                          </a:solidFill>
                          <a:latin typeface="Times New Roman" panose="02020603050405020304" pitchFamily="18" charset="0"/>
                          <a:cs typeface="Times New Roman" panose="02020603050405020304" pitchFamily="18" charset="0"/>
                        </a:rPr>
                        <a:t>o Nha</a:t>
                      </a:r>
                      <a:endParaRPr lang="en-US"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vi-VN" altLang="x-none" sz="2800" b="0" dirty="0">
                          <a:latin typeface="Times New Roman" panose="02020603050405020304" pitchFamily="18" charset="0"/>
                          <a:cs typeface="Times New Roman" panose="02020603050405020304" pitchFamily="18" charset="0"/>
                        </a:rPr>
                        <a:t>Mô-dăm-bích, Ăng-gô-la, Ghi-nê</a:t>
                      </a:r>
                      <a:endParaRPr lang="vi-VN" altLang="x-none" sz="2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7193" name="Text Box 44"/>
          <p:cNvSpPr txBox="1"/>
          <p:nvPr/>
        </p:nvSpPr>
        <p:spPr>
          <a:xfrm>
            <a:off x="2057400" y="228600"/>
            <a:ext cx="6399530" cy="583565"/>
          </a:xfrm>
          <a:prstGeom prst="rect">
            <a:avLst/>
          </a:prstGeom>
          <a:noFill/>
          <a:ln w="9525">
            <a:noFill/>
          </a:ln>
        </p:spPr>
        <p:txBody>
          <a:bodyPr wrap="square">
            <a:spAutoFit/>
          </a:bodyPr>
          <a:p>
            <a:r>
              <a:rPr lang="vi-VN" altLang="x-none" sz="3200" b="1" dirty="0">
                <a:solidFill>
                  <a:srgbClr val="000099"/>
                </a:solidFill>
                <a:latin typeface="Times New Roman" panose="02020603050405020304" pitchFamily="18" charset="0"/>
                <a:cs typeface="Times New Roman" panose="02020603050405020304" pitchFamily="18" charset="0"/>
              </a:rPr>
              <a:t>Quá trình xâm lược của </a:t>
            </a:r>
            <a:r>
              <a:rPr lang="en-US" altLang="vi-VN" sz="3200" b="1" dirty="0">
                <a:solidFill>
                  <a:srgbClr val="000099"/>
                </a:solidFill>
                <a:latin typeface="Times New Roman" panose="02020603050405020304" pitchFamily="18" charset="0"/>
                <a:cs typeface="Times New Roman" panose="02020603050405020304" pitchFamily="18" charset="0"/>
              </a:rPr>
              <a:t>đế quốc</a:t>
            </a:r>
            <a:endParaRPr lang="en-US" altLang="vi-VN"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5" descr="Phi_tieng_viet1"/>
          <p:cNvPicPr>
            <a:picLocks noChangeAspect="1"/>
          </p:cNvPicPr>
          <p:nvPr/>
        </p:nvPicPr>
        <p:blipFill>
          <a:blip r:embed="rId1"/>
          <a:stretch>
            <a:fillRect/>
          </a:stretch>
        </p:blipFill>
        <p:spPr>
          <a:xfrm>
            <a:off x="2971800" y="685800"/>
            <a:ext cx="6096000" cy="4800600"/>
          </a:xfrm>
          <a:prstGeom prst="rect">
            <a:avLst/>
          </a:prstGeom>
          <a:noFill/>
          <a:ln w="9525">
            <a:noFill/>
          </a:ln>
        </p:spPr>
      </p:pic>
      <p:pic>
        <p:nvPicPr>
          <p:cNvPr id="8195" name="Picture 8" descr="chauphi"/>
          <p:cNvPicPr>
            <a:picLocks noChangeAspect="1"/>
          </p:cNvPicPr>
          <p:nvPr/>
        </p:nvPicPr>
        <p:blipFill>
          <a:blip r:embed="rId2"/>
          <a:stretch>
            <a:fillRect/>
          </a:stretch>
        </p:blipFill>
        <p:spPr>
          <a:xfrm>
            <a:off x="0" y="685800"/>
            <a:ext cx="3040063" cy="3124200"/>
          </a:xfrm>
          <a:prstGeom prst="rect">
            <a:avLst/>
          </a:prstGeom>
          <a:noFill/>
          <a:ln w="9525" cap="flat" cmpd="sng">
            <a:solidFill>
              <a:schemeClr val="accent1"/>
            </a:solidFill>
            <a:prstDash val="solid"/>
            <a:miter/>
            <a:headEnd type="none" w="med" len="med"/>
            <a:tailEnd type="none" w="med" len="med"/>
          </a:ln>
        </p:spPr>
      </p:pic>
      <p:sp>
        <p:nvSpPr>
          <p:cNvPr id="8196" name="Text Box 9"/>
          <p:cNvSpPr txBox="1"/>
          <p:nvPr/>
        </p:nvSpPr>
        <p:spPr>
          <a:xfrm>
            <a:off x="304800" y="5740400"/>
            <a:ext cx="8534400" cy="584200"/>
          </a:xfrm>
          <a:prstGeom prst="rect">
            <a:avLst/>
          </a:prstGeom>
          <a:noFill/>
          <a:ln w="9525">
            <a:noFill/>
          </a:ln>
        </p:spPr>
        <p:txBody>
          <a:bodyPr>
            <a:spAutoFit/>
          </a:bodyPr>
          <a:p>
            <a:r>
              <a:rPr lang="vi-VN" altLang="x-none" sz="3200" b="1" dirty="0">
                <a:latin typeface="Times New Roman" panose="02020603050405020304" pitchFamily="18" charset="0"/>
                <a:cs typeface="Times New Roman" panose="02020603050405020304" pitchFamily="18" charset="0"/>
              </a:rPr>
              <a:t>Đế quốc xâm lược châu Phi đến cuối TK XIX</a:t>
            </a:r>
            <a:endParaRPr lang="vi-VN" altLang="x-none" sz="32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218" name="Content Placeholder 9217"/>
          <p:cNvGraphicFramePr/>
          <p:nvPr>
            <p:ph/>
          </p:nvPr>
        </p:nvGraphicFramePr>
        <p:xfrm>
          <a:off x="5181600" y="762000"/>
          <a:ext cx="3746500" cy="4876800"/>
        </p:xfrm>
        <a:graphic>
          <a:graphicData uri="http://schemas.openxmlformats.org/drawingml/2006/table">
            <a:tbl>
              <a:tblPr/>
              <a:tblGrid>
                <a:gridCol w="2209800"/>
                <a:gridCol w="1327150"/>
                <a:gridCol w="209550"/>
              </a:tblGrid>
              <a:tr h="8223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000099"/>
                          </a:solidFill>
                          <a:latin typeface="Arial" panose="020B0604020202020204" pitchFamily="34" charset="0"/>
                        </a:rPr>
                        <a:t>Đế quốc</a:t>
                      </a:r>
                      <a:endParaRPr lang="en-US" sz="2400" b="1" dirty="0">
                        <a:solidFill>
                          <a:srgbClr val="000099"/>
                        </a:solidFill>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000099"/>
                          </a:solidFill>
                          <a:latin typeface="Arial" panose="020B0604020202020204" pitchFamily="34" charset="0"/>
                        </a:rPr>
                        <a:t>Diện tích</a:t>
                      </a:r>
                      <a:endParaRPr lang="en-US" sz="2400" b="1" dirty="0">
                        <a:solidFill>
                          <a:srgbClr val="000099"/>
                        </a:solidFill>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vi-VN" altLang="x-none" b="1" dirty="0">
                        <a:solidFill>
                          <a:srgbClr val="000099"/>
                        </a:solidFill>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hlink"/>
                        </a:buClr>
                        <a:buSzPct val="90000"/>
                        <a:buFont typeface="Wingdings" panose="05000000000000000000" pitchFamily="2" charset="2"/>
                        <a:buNone/>
                      </a:pPr>
                      <a:r>
                        <a:rPr sz="2800" b="1" dirty="0">
                          <a:solidFill>
                            <a:srgbClr val="000099"/>
                          </a:solidFill>
                          <a:latin typeface="Times New Roman" panose="02020603050405020304" pitchFamily="18" charset="0"/>
                          <a:cs typeface="Times New Roman" panose="02020603050405020304" pitchFamily="18" charset="0"/>
                        </a:rPr>
                        <a:t>Anh</a:t>
                      </a:r>
                      <a:endParaRPr lang="en-US"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r>
                        <a:rPr sz="2400" dirty="0">
                          <a:latin typeface="Times New Roman" panose="02020603050405020304" pitchFamily="18" charset="0"/>
                          <a:cs typeface="Times New Roman" panose="02020603050405020304" pitchFamily="18" charset="0"/>
                        </a:rPr>
                        <a:t>35%</a:t>
                      </a:r>
                      <a:endParaRPr lang="en-US" sz="24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endParaRPr lang="en-US" sz="2400" dirty="0">
                        <a:latin typeface=".VnTime"/>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hlink"/>
                        </a:buClr>
                        <a:buSzPct val="90000"/>
                        <a:buFont typeface="Wingdings" panose="05000000000000000000" pitchFamily="2" charset="2"/>
                        <a:buNone/>
                      </a:pPr>
                      <a:r>
                        <a:rPr sz="2800" b="1" dirty="0">
                          <a:solidFill>
                            <a:srgbClr val="000099"/>
                          </a:solidFill>
                          <a:latin typeface="Times New Roman" panose="02020603050405020304" pitchFamily="18" charset="0"/>
                          <a:cs typeface="Times New Roman" panose="02020603050405020304" pitchFamily="18" charset="0"/>
                        </a:rPr>
                        <a:t>Pháp</a:t>
                      </a:r>
                      <a:endParaRPr lang="en-US"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r>
                        <a:rPr sz="2400" dirty="0">
                          <a:latin typeface="Times New Roman" panose="02020603050405020304" pitchFamily="18" charset="0"/>
                          <a:cs typeface="Times New Roman" panose="02020603050405020304" pitchFamily="18" charset="0"/>
                        </a:rPr>
                        <a:t>30%</a:t>
                      </a:r>
                      <a:endParaRPr lang="en-US" sz="24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endParaRPr lang="en-US" sz="2400" dirty="0">
                        <a:latin typeface=".VnTime"/>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Clr>
                          <a:schemeClr val="hlink"/>
                        </a:buClr>
                        <a:buSzPct val="90000"/>
                        <a:buFont typeface="Wingdings" panose="05000000000000000000" pitchFamily="2" charset="2"/>
                        <a:buNone/>
                      </a:pPr>
                      <a:r>
                        <a:rPr sz="2800" b="1" dirty="0">
                          <a:solidFill>
                            <a:srgbClr val="000099"/>
                          </a:solidFill>
                          <a:latin typeface="Times New Roman" panose="02020603050405020304" pitchFamily="18" charset="0"/>
                          <a:cs typeface="Times New Roman" panose="02020603050405020304" pitchFamily="18" charset="0"/>
                        </a:rPr>
                        <a:t>ý</a:t>
                      </a:r>
                      <a:endParaRPr lang="en-US"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r>
                        <a:rPr sz="2400" dirty="0">
                          <a:latin typeface="Times New Roman" panose="02020603050405020304" pitchFamily="18" charset="0"/>
                          <a:cs typeface="Times New Roman" panose="02020603050405020304" pitchFamily="18" charset="0"/>
                        </a:rPr>
                        <a:t>8%</a:t>
                      </a:r>
                      <a:endParaRPr lang="en-US" sz="24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endParaRPr lang="en-US" sz="2400" dirty="0">
                        <a:latin typeface=".VnTime"/>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000099"/>
                          </a:solidFill>
                          <a:latin typeface="Times New Roman" panose="02020603050405020304" pitchFamily="18" charset="0"/>
                          <a:cs typeface="Times New Roman" panose="02020603050405020304" pitchFamily="18" charset="0"/>
                        </a:rPr>
                        <a:t>Đức</a:t>
                      </a:r>
                      <a:endParaRPr lang="en-US"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r>
                        <a:rPr sz="2400" dirty="0">
                          <a:latin typeface="Times New Roman" panose="02020603050405020304" pitchFamily="18" charset="0"/>
                          <a:cs typeface="Times New Roman" panose="02020603050405020304" pitchFamily="18" charset="0"/>
                        </a:rPr>
                        <a:t>7,5%</a:t>
                      </a:r>
                      <a:endParaRPr lang="en-US" sz="24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endParaRPr lang="en-US" sz="2400" dirty="0">
                        <a:latin typeface=".VnTime"/>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000099"/>
                          </a:solidFill>
                          <a:latin typeface="Times New Roman" panose="02020603050405020304" pitchFamily="18" charset="0"/>
                          <a:cs typeface="Times New Roman" panose="02020603050405020304" pitchFamily="18" charset="0"/>
                        </a:rPr>
                        <a:t>Bỉ</a:t>
                      </a:r>
                      <a:r>
                        <a:rPr dirty="0">
                          <a:latin typeface="Arial" panose="020B0604020202020204" pitchFamily="34" charset="0"/>
                        </a:rPr>
                        <a:t> </a:t>
                      </a:r>
                      <a:endParaRPr lang="en-US" dirty="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r>
                        <a:rPr sz="2400" dirty="0">
                          <a:latin typeface="Times New Roman" panose="02020603050405020304" pitchFamily="18" charset="0"/>
                          <a:cs typeface="Times New Roman" panose="02020603050405020304" pitchFamily="18" charset="0"/>
                        </a:rPr>
                        <a:t>7,5%</a:t>
                      </a:r>
                      <a:endParaRPr lang="en-US" sz="24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endParaRPr lang="en-US" sz="2400" dirty="0">
                        <a:latin typeface=".VnTime"/>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9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000099"/>
                          </a:solidFill>
                          <a:latin typeface="Times New Roman" panose="02020603050405020304" pitchFamily="18" charset="0"/>
                          <a:cs typeface="Times New Roman" panose="02020603050405020304" pitchFamily="18" charset="0"/>
                        </a:rPr>
                        <a:t>Bồ Đ</a:t>
                      </a:r>
                      <a:r>
                        <a:rPr sz="2800" b="1" dirty="0">
                          <a:solidFill>
                            <a:srgbClr val="000099"/>
                          </a:solidFill>
                          <a:latin typeface="Times New Roman" panose="02020603050405020304" pitchFamily="18" charset="0"/>
                          <a:ea typeface="Times New Roman" panose="02020603050405020304" pitchFamily="18" charset="0"/>
                        </a:rPr>
                        <a:t>à</a:t>
                      </a:r>
                      <a:r>
                        <a:rPr sz="2800" b="1" dirty="0">
                          <a:solidFill>
                            <a:srgbClr val="000099"/>
                          </a:solidFill>
                          <a:latin typeface="Times New Roman" panose="02020603050405020304" pitchFamily="18" charset="0"/>
                          <a:cs typeface="Times New Roman" panose="02020603050405020304" pitchFamily="18" charset="0"/>
                        </a:rPr>
                        <a:t>o Nha</a:t>
                      </a:r>
                      <a:endParaRPr lang="en-US"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r>
                        <a:rPr sz="2400" dirty="0">
                          <a:latin typeface="Times New Roman" panose="02020603050405020304" pitchFamily="18" charset="0"/>
                          <a:cs typeface="Times New Roman" panose="02020603050405020304" pitchFamily="18" charset="0"/>
                        </a:rPr>
                        <a:t>6,5%</a:t>
                      </a:r>
                      <a:endParaRPr lang="en-US" sz="24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endParaRPr lang="en-US" sz="2400" dirty="0">
                        <a:latin typeface=".VnTime"/>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45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800" b="1" dirty="0">
                          <a:solidFill>
                            <a:srgbClr val="000099"/>
                          </a:solidFill>
                          <a:latin typeface="Times New Roman" panose="02020603050405020304" pitchFamily="18" charset="0"/>
                          <a:cs typeface="Times New Roman" panose="02020603050405020304" pitchFamily="18" charset="0"/>
                        </a:rPr>
                        <a:t>Các nước khác</a:t>
                      </a:r>
                      <a:endParaRPr lang="vi-VN" altLang="x-none" sz="2800" b="1" dirty="0">
                        <a:solidFill>
                          <a:srgbClr val="000099"/>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r>
                        <a:rPr sz="2400" dirty="0">
                          <a:latin typeface="Times New Roman" panose="02020603050405020304" pitchFamily="18" charset="0"/>
                          <a:cs typeface="Times New Roman" panose="02020603050405020304" pitchFamily="18" charset="0"/>
                        </a:rPr>
                        <a:t>5,5%</a:t>
                      </a:r>
                      <a:endParaRPr lang="en-US" sz="24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Clr>
                          <a:schemeClr val="hlink"/>
                        </a:buClr>
                        <a:buSzPct val="90000"/>
                        <a:buFont typeface="Wingdings" panose="05000000000000000000" pitchFamily="2" charset="2"/>
                        <a:buNone/>
                      </a:pPr>
                      <a:endParaRPr lang="en-US" sz="2400" dirty="0">
                        <a:latin typeface=".VnTime"/>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9256" name="Text Box 79"/>
          <p:cNvSpPr txBox="1"/>
          <p:nvPr/>
        </p:nvSpPr>
        <p:spPr>
          <a:xfrm>
            <a:off x="0" y="228600"/>
            <a:ext cx="8686800" cy="400050"/>
          </a:xfrm>
          <a:prstGeom prst="rect">
            <a:avLst/>
          </a:prstGeom>
          <a:noFill/>
          <a:ln w="9525">
            <a:noFill/>
          </a:ln>
        </p:spPr>
        <p:txBody>
          <a:bodyPr>
            <a:spAutoFit/>
          </a:bodyPr>
          <a:p>
            <a:r>
              <a:rPr lang="vi-VN" altLang="x-none" sz="2000" dirty="0">
                <a:solidFill>
                  <a:srgbClr val="FF0000"/>
                </a:solidFill>
                <a:latin typeface="Arial" panose="020B0604020202020204" pitchFamily="34" charset="0"/>
              </a:rPr>
              <a:t>Bảng thống kê số liệu phân chia đất đai giữa các nước đế quốc ở châu Phi </a:t>
            </a:r>
            <a:endParaRPr lang="vi-VN" altLang="x-none" sz="2000" dirty="0">
              <a:solidFill>
                <a:srgbClr val="FF0000"/>
              </a:solidFill>
              <a:latin typeface="Arial" panose="020B0604020202020204" pitchFamily="34" charset="0"/>
            </a:endParaRPr>
          </a:p>
        </p:txBody>
      </p:sp>
      <p:sp>
        <p:nvSpPr>
          <p:cNvPr id="211035" name="Text Box 91"/>
          <p:cNvSpPr txBox="1"/>
          <p:nvPr/>
        </p:nvSpPr>
        <p:spPr>
          <a:xfrm>
            <a:off x="304800" y="5562600"/>
            <a:ext cx="8534400" cy="954088"/>
          </a:xfrm>
          <a:prstGeom prst="rect">
            <a:avLst/>
          </a:prstGeom>
          <a:noFill/>
          <a:ln w="9525">
            <a:noFill/>
          </a:ln>
        </p:spPr>
        <p:txBody>
          <a:bodyPr>
            <a:spAutoFit/>
          </a:bodyPr>
          <a:p>
            <a:r>
              <a:rPr lang="vi-VN" altLang="x-none" sz="2800" b="1" dirty="0">
                <a:latin typeface="Times New Roman" panose="02020603050405020304" pitchFamily="18" charset="0"/>
                <a:cs typeface="Times New Roman" panose="02020603050405020304" pitchFamily="18" charset="0"/>
              </a:rPr>
              <a:t>Đầu thế kỷ XX</a:t>
            </a:r>
            <a:r>
              <a:rPr sz="2800" b="1" dirty="0">
                <a:latin typeface="Times New Roman" panose="02020603050405020304" pitchFamily="18" charset="0"/>
                <a:cs typeface="Times New Roman" panose="02020603050405020304" pitchFamily="18" charset="0"/>
              </a:rPr>
              <a:t>,</a:t>
            </a:r>
            <a:r>
              <a:rPr lang="vi-VN" altLang="x-none" sz="2800" b="1" dirty="0">
                <a:latin typeface="Times New Roman" panose="02020603050405020304" pitchFamily="18" charset="0"/>
                <a:cs typeface="Times New Roman" panose="02020603050405020304" pitchFamily="18" charset="0"/>
              </a:rPr>
              <a:t> việc phân chia thuộc địa giữa các nước đế quốc ở Châu Phi căn bản ho</a:t>
            </a:r>
            <a:r>
              <a:rPr lang="vi-VN" altLang="x-none" sz="2800" b="1" dirty="0">
                <a:latin typeface="Times New Roman" panose="02020603050405020304" pitchFamily="18" charset="0"/>
                <a:ea typeface="Times New Roman" panose="02020603050405020304" pitchFamily="18" charset="0"/>
              </a:rPr>
              <a:t>à</a:t>
            </a:r>
            <a:r>
              <a:rPr lang="vi-VN" altLang="x-none" sz="2800" b="1" dirty="0">
                <a:latin typeface="Times New Roman" panose="02020603050405020304" pitchFamily="18" charset="0"/>
                <a:cs typeface="Times New Roman" panose="02020603050405020304" pitchFamily="18" charset="0"/>
              </a:rPr>
              <a:t>n th</a:t>
            </a:r>
            <a:r>
              <a:rPr lang="vi-VN" altLang="x-none" sz="2800" b="1" dirty="0">
                <a:latin typeface="Times New Roman" panose="02020603050405020304" pitchFamily="18" charset="0"/>
                <a:ea typeface="Times New Roman" panose="02020603050405020304" pitchFamily="18" charset="0"/>
              </a:rPr>
              <a:t>à</a:t>
            </a:r>
            <a:r>
              <a:rPr lang="vi-VN" altLang="x-none" sz="2800" b="1" dirty="0">
                <a:latin typeface="Times New Roman" panose="02020603050405020304" pitchFamily="18" charset="0"/>
                <a:cs typeface="Times New Roman" panose="02020603050405020304" pitchFamily="18" charset="0"/>
              </a:rPr>
              <a:t>nh (không đều)</a:t>
            </a:r>
            <a:endParaRPr lang="vi-VN" altLang="x-none" sz="2800" b="1" dirty="0">
              <a:latin typeface="Times New Roman" panose="02020603050405020304" pitchFamily="18" charset="0"/>
              <a:ea typeface="Times New Roman" panose="02020603050405020304" pitchFamily="18" charset="0"/>
            </a:endParaRPr>
          </a:p>
        </p:txBody>
      </p:sp>
      <p:sp>
        <p:nvSpPr>
          <p:cNvPr id="9258" name="Text Box 136"/>
          <p:cNvSpPr txBox="1"/>
          <p:nvPr/>
        </p:nvSpPr>
        <p:spPr>
          <a:xfrm>
            <a:off x="1690688" y="3789363"/>
            <a:ext cx="503237" cy="366712"/>
          </a:xfrm>
          <a:prstGeom prst="rect">
            <a:avLst/>
          </a:prstGeom>
          <a:noFill/>
          <a:ln w="9525">
            <a:noFill/>
          </a:ln>
        </p:spPr>
        <p:txBody>
          <a:bodyPr>
            <a:spAutoFit/>
          </a:bodyPr>
          <a:p>
            <a:pPr>
              <a:spcBef>
                <a:spcPct val="50000"/>
              </a:spcBef>
            </a:pPr>
            <a:r>
              <a:rPr b="1" dirty="0">
                <a:solidFill>
                  <a:schemeClr val="bg2"/>
                </a:solidFill>
                <a:latin typeface=".VnTimeH"/>
              </a:rPr>
              <a:t>bØ</a:t>
            </a:r>
            <a:endParaRPr b="1" dirty="0">
              <a:solidFill>
                <a:schemeClr val="bg2"/>
              </a:solidFill>
              <a:latin typeface=".VnTimeH"/>
            </a:endParaRPr>
          </a:p>
        </p:txBody>
      </p:sp>
      <p:grpSp>
        <p:nvGrpSpPr>
          <p:cNvPr id="9259" name="Group 151"/>
          <p:cNvGrpSpPr/>
          <p:nvPr/>
        </p:nvGrpSpPr>
        <p:grpSpPr>
          <a:xfrm>
            <a:off x="228600" y="685800"/>
            <a:ext cx="5334000" cy="4849813"/>
            <a:chOff x="0" y="935"/>
            <a:chExt cx="3265" cy="2767"/>
          </a:xfrm>
        </p:grpSpPr>
        <p:grpSp>
          <p:nvGrpSpPr>
            <p:cNvPr id="9260" name="Group 148"/>
            <p:cNvGrpSpPr/>
            <p:nvPr/>
          </p:nvGrpSpPr>
          <p:grpSpPr>
            <a:xfrm>
              <a:off x="0" y="935"/>
              <a:ext cx="3265" cy="2767"/>
              <a:chOff x="0" y="935"/>
              <a:chExt cx="3265" cy="2767"/>
            </a:xfrm>
          </p:grpSpPr>
          <p:pic>
            <p:nvPicPr>
              <p:cNvPr id="9262" name="Picture 6"/>
              <p:cNvPicPr>
                <a:picLocks noChangeAspect="1"/>
              </p:cNvPicPr>
              <p:nvPr/>
            </p:nvPicPr>
            <p:blipFill>
              <a:blip r:embed="rId1"/>
              <a:stretch>
                <a:fillRect/>
              </a:stretch>
            </p:blipFill>
            <p:spPr>
              <a:xfrm>
                <a:off x="0" y="935"/>
                <a:ext cx="3061" cy="2767"/>
              </a:xfrm>
              <a:prstGeom prst="rect">
                <a:avLst/>
              </a:prstGeom>
              <a:noFill/>
              <a:ln w="28575" cap="flat" cmpd="sng">
                <a:solidFill>
                  <a:srgbClr val="FFFF00"/>
                </a:solidFill>
                <a:prstDash val="solid"/>
                <a:miter/>
                <a:headEnd type="none" w="med" len="med"/>
                <a:tailEnd type="none" w="med" len="med"/>
              </a:ln>
            </p:spPr>
          </p:pic>
          <p:sp>
            <p:nvSpPr>
              <p:cNvPr id="9263" name="Text Box 132"/>
              <p:cNvSpPr txBox="1"/>
              <p:nvPr/>
            </p:nvSpPr>
            <p:spPr>
              <a:xfrm>
                <a:off x="1338" y="1706"/>
                <a:ext cx="181" cy="231"/>
              </a:xfrm>
              <a:prstGeom prst="rect">
                <a:avLst/>
              </a:prstGeom>
              <a:noFill/>
              <a:ln w="9525">
                <a:noFill/>
              </a:ln>
            </p:spPr>
            <p:txBody>
              <a:bodyPr>
                <a:spAutoFit/>
              </a:bodyPr>
              <a:p>
                <a:pPr>
                  <a:spcBef>
                    <a:spcPct val="50000"/>
                  </a:spcBef>
                </a:pPr>
                <a:r>
                  <a:rPr b="1" dirty="0">
                    <a:solidFill>
                      <a:schemeClr val="bg2"/>
                    </a:solidFill>
                    <a:latin typeface=".VnTimeH"/>
                  </a:rPr>
                  <a:t>A</a:t>
                </a:r>
                <a:endParaRPr b="1" dirty="0">
                  <a:solidFill>
                    <a:schemeClr val="bg2"/>
                  </a:solidFill>
                  <a:latin typeface=".VnTimeH"/>
                </a:endParaRPr>
              </a:p>
            </p:txBody>
          </p:sp>
          <p:sp>
            <p:nvSpPr>
              <p:cNvPr id="9264" name="Text Box 133"/>
              <p:cNvSpPr txBox="1"/>
              <p:nvPr/>
            </p:nvSpPr>
            <p:spPr>
              <a:xfrm>
                <a:off x="1247" y="2931"/>
                <a:ext cx="181" cy="231"/>
              </a:xfrm>
              <a:prstGeom prst="rect">
                <a:avLst/>
              </a:prstGeom>
              <a:noFill/>
              <a:ln w="9525">
                <a:noFill/>
              </a:ln>
            </p:spPr>
            <p:txBody>
              <a:bodyPr>
                <a:spAutoFit/>
              </a:bodyPr>
              <a:p>
                <a:pPr>
                  <a:spcBef>
                    <a:spcPct val="50000"/>
                  </a:spcBef>
                </a:pPr>
                <a:r>
                  <a:rPr b="1" dirty="0">
                    <a:solidFill>
                      <a:schemeClr val="bg2"/>
                    </a:solidFill>
                    <a:latin typeface=".VnTimeH"/>
                  </a:rPr>
                  <a:t>A</a:t>
                </a:r>
                <a:endParaRPr b="1" dirty="0">
                  <a:solidFill>
                    <a:schemeClr val="bg2"/>
                  </a:solidFill>
                  <a:latin typeface=".VnTimeH"/>
                </a:endParaRPr>
              </a:p>
            </p:txBody>
          </p:sp>
          <p:sp>
            <p:nvSpPr>
              <p:cNvPr id="9265" name="Text Box 134"/>
              <p:cNvSpPr txBox="1"/>
              <p:nvPr/>
            </p:nvSpPr>
            <p:spPr>
              <a:xfrm>
                <a:off x="612" y="1661"/>
                <a:ext cx="181" cy="231"/>
              </a:xfrm>
              <a:prstGeom prst="rect">
                <a:avLst/>
              </a:prstGeom>
              <a:noFill/>
              <a:ln w="9525">
                <a:noFill/>
              </a:ln>
            </p:spPr>
            <p:txBody>
              <a:bodyPr>
                <a:spAutoFit/>
              </a:bodyPr>
              <a:p>
                <a:pPr>
                  <a:spcBef>
                    <a:spcPct val="50000"/>
                  </a:spcBef>
                </a:pPr>
                <a:r>
                  <a:rPr b="1" dirty="0">
                    <a:solidFill>
                      <a:schemeClr val="bg2"/>
                    </a:solidFill>
                    <a:latin typeface=".VnTimeH"/>
                  </a:rPr>
                  <a:t>p</a:t>
                </a:r>
                <a:endParaRPr b="1" dirty="0">
                  <a:solidFill>
                    <a:schemeClr val="bg2"/>
                  </a:solidFill>
                  <a:latin typeface=".VnTimeH"/>
                </a:endParaRPr>
              </a:p>
            </p:txBody>
          </p:sp>
          <p:sp>
            <p:nvSpPr>
              <p:cNvPr id="9266" name="Text Box 135"/>
              <p:cNvSpPr txBox="1"/>
              <p:nvPr/>
            </p:nvSpPr>
            <p:spPr>
              <a:xfrm>
                <a:off x="1065" y="1434"/>
                <a:ext cx="181" cy="231"/>
              </a:xfrm>
              <a:prstGeom prst="rect">
                <a:avLst/>
              </a:prstGeom>
              <a:noFill/>
              <a:ln w="9525">
                <a:noFill/>
              </a:ln>
            </p:spPr>
            <p:txBody>
              <a:bodyPr>
                <a:spAutoFit/>
              </a:bodyPr>
              <a:p>
                <a:pPr>
                  <a:spcBef>
                    <a:spcPct val="50000"/>
                  </a:spcBef>
                </a:pPr>
                <a:r>
                  <a:rPr b="1" dirty="0">
                    <a:solidFill>
                      <a:schemeClr val="bg2"/>
                    </a:solidFill>
                    <a:latin typeface=".VnTimeH"/>
                  </a:rPr>
                  <a:t>ý</a:t>
                </a:r>
                <a:endParaRPr b="1" dirty="0">
                  <a:solidFill>
                    <a:schemeClr val="bg2"/>
                  </a:solidFill>
                  <a:latin typeface=".VnTimeH"/>
                </a:endParaRPr>
              </a:p>
            </p:txBody>
          </p:sp>
          <p:sp>
            <p:nvSpPr>
              <p:cNvPr id="9267" name="Text Box 137"/>
              <p:cNvSpPr txBox="1"/>
              <p:nvPr/>
            </p:nvSpPr>
            <p:spPr>
              <a:xfrm>
                <a:off x="793" y="1979"/>
                <a:ext cx="181" cy="231"/>
              </a:xfrm>
              <a:prstGeom prst="rect">
                <a:avLst/>
              </a:prstGeom>
              <a:noFill/>
              <a:ln w="9525">
                <a:noFill/>
              </a:ln>
            </p:spPr>
            <p:txBody>
              <a:bodyPr>
                <a:spAutoFit/>
              </a:bodyPr>
              <a:p>
                <a:pPr>
                  <a:spcBef>
                    <a:spcPct val="50000"/>
                  </a:spcBef>
                </a:pPr>
                <a:r>
                  <a:rPr dirty="0">
                    <a:solidFill>
                      <a:schemeClr val="bg2"/>
                    </a:solidFill>
                    <a:latin typeface=".VnTimeH"/>
                  </a:rPr>
                  <a:t>A</a:t>
                </a:r>
                <a:endParaRPr dirty="0">
                  <a:solidFill>
                    <a:schemeClr val="bg2"/>
                  </a:solidFill>
                  <a:latin typeface=".VnTimeH"/>
                </a:endParaRPr>
              </a:p>
            </p:txBody>
          </p:sp>
          <p:sp>
            <p:nvSpPr>
              <p:cNvPr id="9268" name="Text Box 138"/>
              <p:cNvSpPr txBox="1"/>
              <p:nvPr/>
            </p:nvSpPr>
            <p:spPr>
              <a:xfrm>
                <a:off x="1474" y="2251"/>
                <a:ext cx="181" cy="231"/>
              </a:xfrm>
              <a:prstGeom prst="rect">
                <a:avLst/>
              </a:prstGeom>
              <a:noFill/>
              <a:ln w="9525">
                <a:noFill/>
              </a:ln>
            </p:spPr>
            <p:txBody>
              <a:bodyPr>
                <a:spAutoFit/>
              </a:bodyPr>
              <a:p>
                <a:pPr>
                  <a:spcBef>
                    <a:spcPct val="50000"/>
                  </a:spcBef>
                </a:pPr>
                <a:r>
                  <a:rPr dirty="0">
                    <a:solidFill>
                      <a:schemeClr val="bg2"/>
                    </a:solidFill>
                    <a:latin typeface=".VnTimeH"/>
                  </a:rPr>
                  <a:t>A</a:t>
                </a:r>
                <a:endParaRPr dirty="0">
                  <a:solidFill>
                    <a:schemeClr val="bg2"/>
                  </a:solidFill>
                  <a:latin typeface=".VnTimeH"/>
                </a:endParaRPr>
              </a:p>
            </p:txBody>
          </p:sp>
          <p:sp>
            <p:nvSpPr>
              <p:cNvPr id="9269" name="Text Box 139"/>
              <p:cNvSpPr txBox="1"/>
              <p:nvPr/>
            </p:nvSpPr>
            <p:spPr>
              <a:xfrm>
                <a:off x="975" y="3022"/>
                <a:ext cx="181" cy="231"/>
              </a:xfrm>
              <a:prstGeom prst="rect">
                <a:avLst/>
              </a:prstGeom>
              <a:noFill/>
              <a:ln w="9525">
                <a:noFill/>
              </a:ln>
            </p:spPr>
            <p:txBody>
              <a:bodyPr>
                <a:spAutoFit/>
              </a:bodyPr>
              <a:p>
                <a:pPr>
                  <a:spcBef>
                    <a:spcPct val="50000"/>
                  </a:spcBef>
                </a:pPr>
                <a:r>
                  <a:rPr b="1" dirty="0">
                    <a:solidFill>
                      <a:schemeClr val="bg2"/>
                    </a:solidFill>
                    <a:latin typeface=".VnTimeH"/>
                  </a:rPr>
                  <a:t>®</a:t>
                </a:r>
                <a:endParaRPr b="1" dirty="0">
                  <a:solidFill>
                    <a:schemeClr val="bg2"/>
                  </a:solidFill>
                  <a:latin typeface=".VnTimeH"/>
                </a:endParaRPr>
              </a:p>
            </p:txBody>
          </p:sp>
          <p:sp>
            <p:nvSpPr>
              <p:cNvPr id="9270" name="Text Box 140"/>
              <p:cNvSpPr txBox="1"/>
              <p:nvPr/>
            </p:nvSpPr>
            <p:spPr>
              <a:xfrm>
                <a:off x="1429" y="2478"/>
                <a:ext cx="181" cy="231"/>
              </a:xfrm>
              <a:prstGeom prst="rect">
                <a:avLst/>
              </a:prstGeom>
              <a:noFill/>
              <a:ln w="9525">
                <a:noFill/>
              </a:ln>
            </p:spPr>
            <p:txBody>
              <a:bodyPr>
                <a:spAutoFit/>
              </a:bodyPr>
              <a:p>
                <a:pPr>
                  <a:spcBef>
                    <a:spcPct val="50000"/>
                  </a:spcBef>
                </a:pPr>
                <a:r>
                  <a:rPr b="1" dirty="0">
                    <a:solidFill>
                      <a:schemeClr val="bg2"/>
                    </a:solidFill>
                    <a:latin typeface=".VnTimeH"/>
                  </a:rPr>
                  <a:t>®</a:t>
                </a:r>
                <a:endParaRPr b="1" dirty="0">
                  <a:solidFill>
                    <a:schemeClr val="bg2"/>
                  </a:solidFill>
                  <a:latin typeface=".VnTimeH"/>
                </a:endParaRPr>
              </a:p>
            </p:txBody>
          </p:sp>
          <p:sp>
            <p:nvSpPr>
              <p:cNvPr id="9271" name="Text Box 141"/>
              <p:cNvSpPr txBox="1"/>
              <p:nvPr/>
            </p:nvSpPr>
            <p:spPr>
              <a:xfrm>
                <a:off x="884" y="2115"/>
                <a:ext cx="181" cy="231"/>
              </a:xfrm>
              <a:prstGeom prst="rect">
                <a:avLst/>
              </a:prstGeom>
              <a:noFill/>
              <a:ln w="9525">
                <a:noFill/>
              </a:ln>
            </p:spPr>
            <p:txBody>
              <a:bodyPr>
                <a:spAutoFit/>
              </a:bodyPr>
              <a:p>
                <a:pPr>
                  <a:spcBef>
                    <a:spcPct val="50000"/>
                  </a:spcBef>
                </a:pPr>
                <a:r>
                  <a:rPr b="1" dirty="0">
                    <a:solidFill>
                      <a:schemeClr val="bg2"/>
                    </a:solidFill>
                    <a:latin typeface=".VnTimeH"/>
                  </a:rPr>
                  <a:t>®</a:t>
                </a:r>
                <a:endParaRPr b="1" dirty="0">
                  <a:solidFill>
                    <a:schemeClr val="bg2"/>
                  </a:solidFill>
                  <a:latin typeface=".VnTimeH"/>
                </a:endParaRPr>
              </a:p>
            </p:txBody>
          </p:sp>
          <p:sp>
            <p:nvSpPr>
              <p:cNvPr id="9272" name="Text Box 142"/>
              <p:cNvSpPr txBox="1"/>
              <p:nvPr/>
            </p:nvSpPr>
            <p:spPr>
              <a:xfrm>
                <a:off x="930" y="2659"/>
                <a:ext cx="363" cy="192"/>
              </a:xfrm>
              <a:prstGeom prst="rect">
                <a:avLst/>
              </a:prstGeom>
              <a:noFill/>
              <a:ln w="9525">
                <a:noFill/>
              </a:ln>
            </p:spPr>
            <p:txBody>
              <a:bodyPr>
                <a:spAutoFit/>
              </a:bodyPr>
              <a:p>
                <a:pPr>
                  <a:spcBef>
                    <a:spcPct val="50000"/>
                  </a:spcBef>
                </a:pPr>
                <a:r>
                  <a:rPr sz="1400" dirty="0">
                    <a:solidFill>
                      <a:schemeClr val="bg2"/>
                    </a:solidFill>
                    <a:latin typeface=".VnTimeH"/>
                  </a:rPr>
                  <a:t>thæ</a:t>
                </a:r>
                <a:endParaRPr sz="1400" dirty="0">
                  <a:solidFill>
                    <a:schemeClr val="bg2"/>
                  </a:solidFill>
                  <a:latin typeface=".VnTimeH"/>
                </a:endParaRPr>
              </a:p>
            </p:txBody>
          </p:sp>
          <p:sp>
            <p:nvSpPr>
              <p:cNvPr id="9273" name="Text Box 143"/>
              <p:cNvSpPr txBox="1"/>
              <p:nvPr/>
            </p:nvSpPr>
            <p:spPr>
              <a:xfrm>
                <a:off x="1519" y="2840"/>
                <a:ext cx="363" cy="192"/>
              </a:xfrm>
              <a:prstGeom prst="rect">
                <a:avLst/>
              </a:prstGeom>
              <a:noFill/>
              <a:ln w="9525">
                <a:noFill/>
              </a:ln>
            </p:spPr>
            <p:txBody>
              <a:bodyPr>
                <a:spAutoFit/>
              </a:bodyPr>
              <a:p>
                <a:pPr>
                  <a:spcBef>
                    <a:spcPct val="50000"/>
                  </a:spcBef>
                </a:pPr>
                <a:r>
                  <a:rPr sz="1400" dirty="0">
                    <a:solidFill>
                      <a:schemeClr val="bg2"/>
                    </a:solidFill>
                    <a:latin typeface=".VnTimeH"/>
                  </a:rPr>
                  <a:t>thæ</a:t>
                </a:r>
                <a:endParaRPr sz="1400" dirty="0">
                  <a:solidFill>
                    <a:schemeClr val="bg2"/>
                  </a:solidFill>
                  <a:latin typeface=".VnTimeH"/>
                </a:endParaRPr>
              </a:p>
            </p:txBody>
          </p:sp>
          <p:sp>
            <p:nvSpPr>
              <p:cNvPr id="9274" name="Text Box 144"/>
              <p:cNvSpPr txBox="1"/>
              <p:nvPr/>
            </p:nvSpPr>
            <p:spPr>
              <a:xfrm>
                <a:off x="158" y="1480"/>
                <a:ext cx="409" cy="173"/>
              </a:xfrm>
              <a:prstGeom prst="rect">
                <a:avLst/>
              </a:prstGeom>
              <a:noFill/>
              <a:ln w="9525">
                <a:noFill/>
              </a:ln>
            </p:spPr>
            <p:txBody>
              <a:bodyPr>
                <a:spAutoFit/>
              </a:bodyPr>
              <a:p>
                <a:pPr>
                  <a:spcBef>
                    <a:spcPct val="50000"/>
                  </a:spcBef>
                </a:pPr>
                <a:r>
                  <a:rPr sz="1200" b="1" dirty="0">
                    <a:solidFill>
                      <a:schemeClr val="bg2"/>
                    </a:solidFill>
                    <a:latin typeface=".VnTimeH"/>
                  </a:rPr>
                  <a:t>T©y</a:t>
                </a:r>
                <a:endParaRPr sz="1200" b="1" dirty="0">
                  <a:solidFill>
                    <a:schemeClr val="bg2"/>
                  </a:solidFill>
                  <a:latin typeface=".VnTimeH"/>
                </a:endParaRPr>
              </a:p>
            </p:txBody>
          </p:sp>
          <p:sp>
            <p:nvSpPr>
              <p:cNvPr id="9275" name="Text Box 146"/>
              <p:cNvSpPr txBox="1"/>
              <p:nvPr/>
            </p:nvSpPr>
            <p:spPr>
              <a:xfrm>
                <a:off x="1791" y="3022"/>
                <a:ext cx="181" cy="231"/>
              </a:xfrm>
              <a:prstGeom prst="rect">
                <a:avLst/>
              </a:prstGeom>
              <a:noFill/>
              <a:ln w="9525">
                <a:noFill/>
              </a:ln>
            </p:spPr>
            <p:txBody>
              <a:bodyPr>
                <a:spAutoFit/>
              </a:bodyPr>
              <a:p>
                <a:pPr>
                  <a:spcBef>
                    <a:spcPct val="50000"/>
                  </a:spcBef>
                </a:pPr>
                <a:r>
                  <a:rPr b="1" dirty="0">
                    <a:solidFill>
                      <a:schemeClr val="bg2"/>
                    </a:solidFill>
                    <a:latin typeface=".VnTimeH"/>
                  </a:rPr>
                  <a:t>p</a:t>
                </a:r>
                <a:endParaRPr b="1" dirty="0">
                  <a:solidFill>
                    <a:schemeClr val="bg2"/>
                  </a:solidFill>
                  <a:latin typeface=".VnTimeH"/>
                </a:endParaRPr>
              </a:p>
            </p:txBody>
          </p:sp>
          <p:sp>
            <p:nvSpPr>
              <p:cNvPr id="9276" name="Text Box 147"/>
              <p:cNvSpPr txBox="1"/>
              <p:nvPr/>
            </p:nvSpPr>
            <p:spPr>
              <a:xfrm>
                <a:off x="2562" y="2115"/>
                <a:ext cx="703" cy="173"/>
              </a:xfrm>
              <a:prstGeom prst="rect">
                <a:avLst/>
              </a:prstGeom>
              <a:noFill/>
              <a:ln w="9525">
                <a:noFill/>
              </a:ln>
            </p:spPr>
            <p:txBody>
              <a:bodyPr>
                <a:spAutoFit/>
              </a:bodyPr>
              <a:p>
                <a:pPr>
                  <a:spcBef>
                    <a:spcPct val="50000"/>
                  </a:spcBef>
                </a:pPr>
                <a:r>
                  <a:rPr sz="1200" b="1" dirty="0">
                    <a:solidFill>
                      <a:schemeClr val="bg2"/>
                    </a:solidFill>
                    <a:latin typeface=".VnTimeH"/>
                  </a:rPr>
                  <a:t>®éc lËp</a:t>
                </a:r>
                <a:endParaRPr sz="1200" b="1" dirty="0">
                  <a:solidFill>
                    <a:schemeClr val="bg2"/>
                  </a:solidFill>
                  <a:latin typeface=".VnTimeH"/>
                </a:endParaRPr>
              </a:p>
            </p:txBody>
          </p:sp>
        </p:grpSp>
        <p:sp>
          <p:nvSpPr>
            <p:cNvPr id="9261" name="Text Box 150"/>
            <p:cNvSpPr txBox="1"/>
            <p:nvPr/>
          </p:nvSpPr>
          <p:spPr>
            <a:xfrm>
              <a:off x="1247" y="2387"/>
              <a:ext cx="182" cy="231"/>
            </a:xfrm>
            <a:prstGeom prst="rect">
              <a:avLst/>
            </a:prstGeom>
            <a:noFill/>
            <a:ln w="9525">
              <a:noFill/>
            </a:ln>
          </p:spPr>
          <p:txBody>
            <a:bodyPr>
              <a:spAutoFit/>
            </a:bodyPr>
            <a:p>
              <a:pPr>
                <a:spcBef>
                  <a:spcPct val="50000"/>
                </a:spcBef>
              </a:pPr>
              <a:r>
                <a:rPr b="1" dirty="0">
                  <a:solidFill>
                    <a:srgbClr val="111111"/>
                  </a:solidFill>
                  <a:latin typeface=".VnTimeH"/>
                </a:rPr>
                <a:t>b</a:t>
              </a:r>
              <a:endParaRPr b="1" dirty="0">
                <a:solidFill>
                  <a:srgbClr val="111111"/>
                </a:solidFill>
                <a:latin typeface=".VnTimeH"/>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1035"/>
                                        </p:tgtEl>
                                        <p:attrNameLst>
                                          <p:attrName>style.visibility</p:attrName>
                                        </p:attrNameLst>
                                      </p:cBhvr>
                                      <p:to>
                                        <p:strVal val="visible"/>
                                      </p:to>
                                    </p:set>
                                    <p:animEffect transition="in" filter="box(in)">
                                      <p:cBhvr>
                                        <p:cTn id="12" dur="500"/>
                                        <p:tgtEl>
                                          <p:spTgt spid="21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0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p:nvPr/>
        </p:nvSpPr>
        <p:spPr>
          <a:xfrm>
            <a:off x="5943600" y="685800"/>
            <a:ext cx="2514600" cy="1314450"/>
          </a:xfrm>
          <a:prstGeom prst="rect">
            <a:avLst/>
          </a:prstGeom>
          <a:noFill/>
          <a:ln w="9525">
            <a:noFill/>
          </a:ln>
        </p:spPr>
        <p:txBody>
          <a:bodyPr anchor="ctr" anchorCtr="0">
            <a:spAutoFit/>
          </a:bodyPr>
          <a:p>
            <a:pPr eaLnBrk="0" hangingPunct="0"/>
            <a:r>
              <a:rPr sz="800" b="1" dirty="0">
                <a:solidFill>
                  <a:srgbClr val="30476D"/>
                </a:solidFill>
                <a:latin typeface="MS Reference Sans Serif" panose="020B0604030504040204" pitchFamily="34" charset="0"/>
              </a:rPr>
              <a:t>Slaves in a Sugarcane Mill</a:t>
            </a:r>
            <a:endParaRPr sz="1400" dirty="0">
              <a:latin typeface="Arial" panose="020B0604020202020204" pitchFamily="34" charset="0"/>
            </a:endParaRPr>
          </a:p>
          <a:p>
            <a:pPr eaLnBrk="0" hangingPunct="0"/>
            <a:r>
              <a:rPr sz="800" dirty="0">
                <a:solidFill>
                  <a:srgbClr val="30476D"/>
                </a:solidFill>
                <a:latin typeface="MS Reference Sans Serif" panose="020B0604030504040204" pitchFamily="34" charset="0"/>
              </a:rPr>
              <a:t>Slaves are depicted here carrying sugarcane for processing in the rollers of a sugarcane mill. Most of the more than 10 million Africans brought to the Americas as slaves spent their days as farm laborers. Many toiled long, strenuous hours on the sugar plantations and other agricultural estates that sprang up in the warmer climates of the western hemisphere.</a:t>
            </a:r>
            <a:endParaRPr dirty="0">
              <a:latin typeface="Arial" panose="020B0604020202020204" pitchFamily="34" charset="0"/>
            </a:endParaRPr>
          </a:p>
        </p:txBody>
      </p:sp>
      <p:pic>
        <p:nvPicPr>
          <p:cNvPr id="10243" name="Picture 4" descr="t058970a"/>
          <p:cNvPicPr>
            <a:picLocks noChangeAspect="1"/>
          </p:cNvPicPr>
          <p:nvPr/>
        </p:nvPicPr>
        <p:blipFill>
          <a:blip r:embed="rId1"/>
          <a:stretch>
            <a:fillRect/>
          </a:stretch>
        </p:blipFill>
        <p:spPr>
          <a:xfrm>
            <a:off x="0" y="0"/>
            <a:ext cx="5829300" cy="3238500"/>
          </a:xfrm>
          <a:prstGeom prst="rect">
            <a:avLst/>
          </a:prstGeom>
          <a:noFill/>
          <a:ln w="9525">
            <a:noFill/>
          </a:ln>
        </p:spPr>
      </p:pic>
      <p:sp>
        <p:nvSpPr>
          <p:cNvPr id="10244" name="Rectangle 6"/>
          <p:cNvSpPr/>
          <p:nvPr/>
        </p:nvSpPr>
        <p:spPr>
          <a:xfrm>
            <a:off x="457200" y="4724400"/>
            <a:ext cx="1503363" cy="1681163"/>
          </a:xfrm>
          <a:prstGeom prst="rect">
            <a:avLst/>
          </a:prstGeom>
          <a:noFill/>
          <a:ln w="9525">
            <a:noFill/>
          </a:ln>
        </p:spPr>
        <p:txBody>
          <a:bodyPr anchor="ctr" anchorCtr="0">
            <a:spAutoFit/>
          </a:bodyPr>
          <a:p>
            <a:pPr eaLnBrk="0" hangingPunct="0"/>
            <a:r>
              <a:rPr sz="800" b="1" dirty="0">
                <a:solidFill>
                  <a:srgbClr val="30476D"/>
                </a:solidFill>
                <a:latin typeface="MS Reference Sans Serif" panose="020B0604030504040204" pitchFamily="34" charset="0"/>
              </a:rPr>
              <a:t>Slavery in Central Africa About 1800</a:t>
            </a:r>
            <a:endParaRPr sz="1400" dirty="0">
              <a:latin typeface="Arial" panose="020B0604020202020204" pitchFamily="34" charset="0"/>
            </a:endParaRPr>
          </a:p>
          <a:p>
            <a:pPr eaLnBrk="0" hangingPunct="0"/>
            <a:r>
              <a:rPr sz="800" dirty="0">
                <a:solidFill>
                  <a:srgbClr val="30476D"/>
                </a:solidFill>
                <a:latin typeface="MS Reference Sans Serif" panose="020B0604030504040204" pitchFamily="34" charset="0"/>
              </a:rPr>
              <a:t>More than ten million slaves were transported against their will to the Americas during the nearly three centuries of the Atlantic slave trade. This illustration depicts Africans traders escorting fettered slaves to coastal shipping ports to be sold to European traders.</a:t>
            </a:r>
            <a:endParaRPr dirty="0">
              <a:latin typeface="Arial" panose="020B0604020202020204" pitchFamily="34" charset="0"/>
            </a:endParaRPr>
          </a:p>
        </p:txBody>
      </p:sp>
      <p:pic>
        <p:nvPicPr>
          <p:cNvPr id="10245" name="Picture 7" descr="t045114a"/>
          <p:cNvPicPr>
            <a:picLocks noChangeAspect="1"/>
          </p:cNvPicPr>
          <p:nvPr/>
        </p:nvPicPr>
        <p:blipFill>
          <a:blip r:embed="rId2"/>
          <a:stretch>
            <a:fillRect/>
          </a:stretch>
        </p:blipFill>
        <p:spPr>
          <a:xfrm>
            <a:off x="2362200" y="3619500"/>
            <a:ext cx="5829300" cy="32385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Oval 2"/>
          <p:cNvSpPr/>
          <p:nvPr/>
        </p:nvSpPr>
        <p:spPr>
          <a:xfrm>
            <a:off x="3962400" y="152400"/>
            <a:ext cx="990600" cy="533400"/>
          </a:xfrm>
          <a:prstGeom prst="ellipse">
            <a:avLst/>
          </a:prstGeom>
          <a:solidFill>
            <a:srgbClr val="FFFF00"/>
          </a:solidFill>
          <a:ln w="9525" cap="flat" cmpd="sng">
            <a:solidFill>
              <a:schemeClr val="folHlink"/>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12291" name="Text Box 3"/>
          <p:cNvSpPr txBox="1"/>
          <p:nvPr/>
        </p:nvSpPr>
        <p:spPr>
          <a:xfrm>
            <a:off x="4038600" y="228600"/>
            <a:ext cx="838200" cy="366713"/>
          </a:xfrm>
          <a:prstGeom prst="rect">
            <a:avLst/>
          </a:prstGeom>
          <a:noFill/>
          <a:ln w="9525">
            <a:noFill/>
          </a:ln>
        </p:spPr>
        <p:txBody>
          <a:bodyPr>
            <a:spAutoFit/>
          </a:bodyPr>
          <a:p>
            <a:pPr algn="ctr">
              <a:spcBef>
                <a:spcPct val="50000"/>
              </a:spcBef>
            </a:pPr>
            <a:r>
              <a:rPr b="1" dirty="0">
                <a:solidFill>
                  <a:srgbClr val="FF0000"/>
                </a:solidFill>
                <a:latin typeface="Arial" panose="020B0604020202020204" pitchFamily="34" charset="0"/>
              </a:rPr>
              <a:t> </a:t>
            </a:r>
            <a:r>
              <a:rPr b="1" u="sng" dirty="0">
                <a:solidFill>
                  <a:srgbClr val="FF0000"/>
                </a:solidFill>
                <a:latin typeface="Arial" panose="020B0604020202020204" pitchFamily="34" charset="0"/>
              </a:rPr>
              <a:t>BÀI 5</a:t>
            </a:r>
            <a:endParaRPr b="1" u="sng" dirty="0">
              <a:solidFill>
                <a:srgbClr val="FF0000"/>
              </a:solidFill>
              <a:latin typeface="Arial" panose="020B0604020202020204" pitchFamily="34" charset="0"/>
            </a:endParaRPr>
          </a:p>
        </p:txBody>
      </p:sp>
      <p:sp>
        <p:nvSpPr>
          <p:cNvPr id="12292" name="WordArt 4"/>
          <p:cNvSpPr>
            <a:spLocks noTextEdit="1"/>
          </p:cNvSpPr>
          <p:nvPr/>
        </p:nvSpPr>
        <p:spPr>
          <a:xfrm>
            <a:off x="228600" y="685800"/>
            <a:ext cx="8534400" cy="304800"/>
          </a:xfrm>
          <a:prstGeom prst="rect">
            <a:avLst/>
          </a:prstGeom>
        </p:spPr>
        <p:txBody>
          <a:bodyPr wrap="none" fromWordArt="1">
            <a:prstTxWarp prst="textPlain">
              <a:avLst>
                <a:gd name="adj" fmla="val 50000"/>
              </a:avLst>
            </a:prstTxWarp>
            <a:normAutofit/>
          </a:bodyPr>
          <a:p>
            <a:pPr algn="ctr" eaLnBrk="0" hangingPunct="0"/>
            <a:r>
              <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rPr>
              <a:t>CÁC NƯỚC CHÂU PHI VÀ MĨ LA TINH </a:t>
            </a:r>
            <a:endParaRPr lang="en-US" sz="2800" b="1">
              <a:ln w="19050" cap="flat" cmpd="sng">
                <a:solidFill>
                  <a:srgbClr val="FFFF00"/>
                </a:solidFill>
                <a:prstDash val="solid"/>
                <a:headEnd type="none" w="med" len="med"/>
                <a:tailEnd type="none" w="med" len="med"/>
              </a:ln>
              <a:solidFill>
                <a:srgbClr val="FF0000"/>
              </a:solidFill>
              <a:effectLst>
                <a:outerShdw dist="35921" dir="2699999" algn="ctr" rotWithShape="0">
                  <a:srgbClr val="0000CC"/>
                </a:outerShdw>
              </a:effectLst>
              <a:latin typeface="Arial" panose="020B0604020202020204" pitchFamily="34" charset="0"/>
              <a:ea typeface="Arial" panose="020B0604020202020204" pitchFamily="34" charset="0"/>
            </a:endParaRPr>
          </a:p>
        </p:txBody>
      </p:sp>
      <p:sp>
        <p:nvSpPr>
          <p:cNvPr id="12293" name="Text Box 6"/>
          <p:cNvSpPr txBox="1"/>
          <p:nvPr/>
        </p:nvSpPr>
        <p:spPr>
          <a:xfrm>
            <a:off x="304800" y="1066800"/>
            <a:ext cx="4419600" cy="579438"/>
          </a:xfrm>
          <a:prstGeom prst="rect">
            <a:avLst/>
          </a:prstGeom>
          <a:noFill/>
          <a:ln w="9525">
            <a:noFill/>
          </a:ln>
        </p:spPr>
        <p:txBody>
          <a:bodyPr>
            <a:spAutoFit/>
          </a:bodyPr>
          <a:p>
            <a:pPr>
              <a:spcBef>
                <a:spcPct val="50000"/>
              </a:spcBef>
            </a:pPr>
            <a:r>
              <a:rPr sz="3200" b="1" dirty="0">
                <a:solidFill>
                  <a:schemeClr val="hlink"/>
                </a:solidFill>
                <a:latin typeface="Times New Roman" panose="02020603050405020304" pitchFamily="18" charset="0"/>
              </a:rPr>
              <a:t>I, </a:t>
            </a:r>
            <a:r>
              <a:rPr sz="3200" b="1" u="sng" dirty="0">
                <a:solidFill>
                  <a:schemeClr val="hlink"/>
                </a:solidFill>
                <a:latin typeface="Times New Roman" panose="02020603050405020304" pitchFamily="18" charset="0"/>
              </a:rPr>
              <a:t>Các nước châu Phi</a:t>
            </a:r>
            <a:endParaRPr sz="3200" b="1" u="sng" dirty="0">
              <a:solidFill>
                <a:schemeClr val="hlink"/>
              </a:solidFill>
              <a:latin typeface="Times New Roman" panose="02020603050405020304" pitchFamily="18" charset="0"/>
            </a:endParaRPr>
          </a:p>
        </p:txBody>
      </p:sp>
      <p:sp>
        <p:nvSpPr>
          <p:cNvPr id="12294" name="Text Box 10"/>
          <p:cNvSpPr txBox="1"/>
          <p:nvPr/>
        </p:nvSpPr>
        <p:spPr>
          <a:xfrm>
            <a:off x="304800" y="1600200"/>
            <a:ext cx="7696200" cy="584200"/>
          </a:xfrm>
          <a:prstGeom prst="rect">
            <a:avLst/>
          </a:prstGeom>
          <a:noFill/>
          <a:ln w="9525">
            <a:noFill/>
          </a:ln>
        </p:spPr>
        <p:txBody>
          <a:bodyPr>
            <a:spAutoFit/>
          </a:bodyPr>
          <a:p>
            <a:pPr>
              <a:spcBef>
                <a:spcPct val="50000"/>
              </a:spcBef>
            </a:pPr>
            <a:r>
              <a:rPr sz="3200" b="1" i="1" dirty="0">
                <a:solidFill>
                  <a:srgbClr val="000099"/>
                </a:solidFill>
                <a:latin typeface="Times New Roman" panose="02020603050405020304" pitchFamily="18" charset="0"/>
              </a:rPr>
              <a:t>1, </a:t>
            </a:r>
            <a:r>
              <a:rPr sz="3200" b="1" i="1" u="sng" dirty="0">
                <a:solidFill>
                  <a:srgbClr val="000099"/>
                </a:solidFill>
                <a:latin typeface="Times New Roman" panose="02020603050405020304" pitchFamily="18" charset="0"/>
              </a:rPr>
              <a:t>Vài nét về cuộc đấu tranh giành độc lập</a:t>
            </a:r>
            <a:endParaRPr sz="3200" b="1" i="1" u="sng" dirty="0">
              <a:solidFill>
                <a:srgbClr val="000099"/>
              </a:solidFill>
              <a:latin typeface="Times New Roman" panose="02020603050405020304" pitchFamily="18" charset="0"/>
            </a:endParaRPr>
          </a:p>
        </p:txBody>
      </p:sp>
      <p:pic>
        <p:nvPicPr>
          <p:cNvPr id="34828" name="Picture 12" descr="2"/>
          <p:cNvPicPr>
            <a:picLocks noChangeAspect="1"/>
          </p:cNvPicPr>
          <p:nvPr/>
        </p:nvPicPr>
        <p:blipFill>
          <a:blip r:embed="rId1"/>
          <a:stretch>
            <a:fillRect/>
          </a:stretch>
        </p:blipFill>
        <p:spPr>
          <a:xfrm>
            <a:off x="838200" y="2286000"/>
            <a:ext cx="685800" cy="693738"/>
          </a:xfrm>
          <a:prstGeom prst="rect">
            <a:avLst/>
          </a:prstGeom>
          <a:noFill/>
          <a:ln w="9525">
            <a:noFill/>
          </a:ln>
        </p:spPr>
      </p:pic>
      <p:sp>
        <p:nvSpPr>
          <p:cNvPr id="34829" name="Text Box 13"/>
          <p:cNvSpPr txBox="1"/>
          <p:nvPr/>
        </p:nvSpPr>
        <p:spPr>
          <a:xfrm>
            <a:off x="1524000" y="2133600"/>
            <a:ext cx="7162800" cy="946150"/>
          </a:xfrm>
          <a:prstGeom prst="rect">
            <a:avLst/>
          </a:prstGeom>
          <a:noFill/>
          <a:ln w="9525">
            <a:noFill/>
          </a:ln>
        </p:spPr>
        <p:txBody>
          <a:bodyPr>
            <a:spAutoFit/>
          </a:bodyPr>
          <a:p>
            <a:pPr>
              <a:spcBef>
                <a:spcPct val="50000"/>
              </a:spcBef>
            </a:pPr>
            <a:r>
              <a:rPr sz="2800" b="1" i="1" dirty="0">
                <a:solidFill>
                  <a:srgbClr val="FF6699"/>
                </a:solidFill>
                <a:latin typeface="Times New Roman" panose="02020603050405020304" pitchFamily="18" charset="0"/>
              </a:rPr>
              <a:t>Trình bày vài nét về cuộc đấu tranh giành độc lập ở châu Phi ?</a:t>
            </a:r>
            <a:endParaRPr sz="2800" b="1" i="1" dirty="0">
              <a:solidFill>
                <a:srgbClr val="FF66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4828"/>
                                        </p:tgtEl>
                                        <p:attrNameLst>
                                          <p:attrName>style.visibility</p:attrName>
                                        </p:attrNameLst>
                                      </p:cBhvr>
                                      <p:to>
                                        <p:strVal val="visible"/>
                                      </p:to>
                                    </p:set>
                                    <p:anim calcmode="lin" valueType="num">
                                      <p:cBhvr>
                                        <p:cTn id="7" dur="1000" fill="hold"/>
                                        <p:tgtEl>
                                          <p:spTgt spid="34828"/>
                                        </p:tgtEl>
                                        <p:attrNameLst>
                                          <p:attrName>ppt_w</p:attrName>
                                        </p:attrNameLst>
                                      </p:cBhvr>
                                      <p:tavLst>
                                        <p:tav tm="0">
                                          <p:val>
                                            <p:fltVal val="0.000000"/>
                                          </p:val>
                                        </p:tav>
                                        <p:tav tm="100000">
                                          <p:val>
                                            <p:strVal val="#ppt_w"/>
                                          </p:val>
                                        </p:tav>
                                      </p:tavLst>
                                    </p:anim>
                                    <p:anim calcmode="lin" valueType="num">
                                      <p:cBhvr>
                                        <p:cTn id="8" dur="1000" fill="hold"/>
                                        <p:tgtEl>
                                          <p:spTgt spid="34828"/>
                                        </p:tgtEl>
                                        <p:attrNameLst>
                                          <p:attrName>ppt_h</p:attrName>
                                        </p:attrNameLst>
                                      </p:cBhvr>
                                      <p:tavLst>
                                        <p:tav tm="0">
                                          <p:val>
                                            <p:fltVal val="0.000000"/>
                                          </p:val>
                                        </p:tav>
                                        <p:tav tm="100000">
                                          <p:val>
                                            <p:strVal val="#ppt_h"/>
                                          </p:val>
                                        </p:tav>
                                      </p:tavLst>
                                    </p:anim>
                                    <p:anim calcmode="lin" valueType="num">
                                      <p:cBhvr>
                                        <p:cTn id="9" dur="1000" fill="hold"/>
                                        <p:tgtEl>
                                          <p:spTgt spid="34828"/>
                                        </p:tgtEl>
                                        <p:attrNameLst>
                                          <p:attrName>style.rotation</p:attrName>
                                        </p:attrNameLst>
                                      </p:cBhvr>
                                      <p:tavLst>
                                        <p:tav tm="0">
                                          <p:val>
                                            <p:fltVal val="90.000000"/>
                                          </p:val>
                                        </p:tav>
                                        <p:tav tm="100000">
                                          <p:val>
                                            <p:fltVal val="0.000000"/>
                                          </p:val>
                                        </p:tav>
                                      </p:tavLst>
                                    </p:anim>
                                    <p:animEffect transition="in" filter="fade">
                                      <p:cBhvr>
                                        <p:cTn id="10" dur="1000"/>
                                        <p:tgtEl>
                                          <p:spTgt spid="34828"/>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4829"/>
                                        </p:tgtEl>
                                        <p:attrNameLst>
                                          <p:attrName>style.visibility</p:attrName>
                                        </p:attrNameLst>
                                      </p:cBhvr>
                                      <p:to>
                                        <p:strVal val="visible"/>
                                      </p:to>
                                    </p:set>
                                    <p:anim calcmode="lin" valueType="num">
                                      <p:cBhvr>
                                        <p:cTn id="13" dur="1000" fill="hold"/>
                                        <p:tgtEl>
                                          <p:spTgt spid="34829"/>
                                        </p:tgtEl>
                                        <p:attrNameLst>
                                          <p:attrName>ppt_w</p:attrName>
                                        </p:attrNameLst>
                                      </p:cBhvr>
                                      <p:tavLst>
                                        <p:tav tm="0">
                                          <p:val>
                                            <p:fltVal val="0.000000"/>
                                          </p:val>
                                        </p:tav>
                                        <p:tav tm="100000">
                                          <p:val>
                                            <p:strVal val="#ppt_w"/>
                                          </p:val>
                                        </p:tav>
                                      </p:tavLst>
                                    </p:anim>
                                    <p:anim calcmode="lin" valueType="num">
                                      <p:cBhvr>
                                        <p:cTn id="14" dur="1000" fill="hold"/>
                                        <p:tgtEl>
                                          <p:spTgt spid="34829"/>
                                        </p:tgtEl>
                                        <p:attrNameLst>
                                          <p:attrName>ppt_h</p:attrName>
                                        </p:attrNameLst>
                                      </p:cBhvr>
                                      <p:tavLst>
                                        <p:tav tm="0">
                                          <p:val>
                                            <p:fltVal val="0.000000"/>
                                          </p:val>
                                        </p:tav>
                                        <p:tav tm="100000">
                                          <p:val>
                                            <p:strVal val="#ppt_h"/>
                                          </p:val>
                                        </p:tav>
                                      </p:tavLst>
                                    </p:anim>
                                    <p:anim calcmode="lin" valueType="num">
                                      <p:cBhvr>
                                        <p:cTn id="15" dur="1000" fill="hold"/>
                                        <p:tgtEl>
                                          <p:spTgt spid="34829"/>
                                        </p:tgtEl>
                                        <p:attrNameLst>
                                          <p:attrName>style.rotation</p:attrName>
                                        </p:attrNameLst>
                                      </p:cBhvr>
                                      <p:tavLst>
                                        <p:tav tm="0">
                                          <p:val>
                                            <p:fltVal val="90.000000"/>
                                          </p:val>
                                        </p:tav>
                                        <p:tav tm="100000">
                                          <p:val>
                                            <p:fltVal val="0.000000"/>
                                          </p:val>
                                        </p:tav>
                                      </p:tavLst>
                                    </p:anim>
                                    <p:animEffect transition="in" filter="fade">
                                      <p:cBhvr>
                                        <p:cTn id="16" dur="1000"/>
                                        <p:tgtEl>
                                          <p:spTgt spid="3482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iterate type="lt">
                                    <p:tmPct val="0"/>
                                  </p:iterate>
                                  <p:childTnLst>
                                    <p:animEffect transition="out" filter="blinds(horizontal)">
                                      <p:cBhvr>
                                        <p:cTn id="20" dur="500"/>
                                        <p:tgtEl>
                                          <p:spTgt spid="34828"/>
                                        </p:tgtEl>
                                      </p:cBhvr>
                                    </p:animEffect>
                                    <p:set>
                                      <p:cBhvr>
                                        <p:cTn id="21" dur="1" fill="hold">
                                          <p:stCondLst>
                                            <p:cond delay="499"/>
                                          </p:stCondLst>
                                        </p:cTn>
                                        <p:tgtEl>
                                          <p:spTgt spid="34828"/>
                                        </p:tgtEl>
                                        <p:attrNameLst>
                                          <p:attrName>style.visibility</p:attrName>
                                        </p:attrNameLst>
                                      </p:cBhvr>
                                      <p:to>
                                        <p:strVal val="hidden"/>
                                      </p:to>
                                    </p:set>
                                  </p:childTnLst>
                                </p:cTn>
                              </p:par>
                              <p:par>
                                <p:cTn id="22" presetID="3" presetClass="exit" presetSubtype="10" fill="hold" grpId="1" nodeType="withEffect">
                                  <p:stCondLst>
                                    <p:cond delay="0"/>
                                  </p:stCondLst>
                                  <p:iterate type="lt">
                                    <p:tmPct val="0"/>
                                  </p:iterate>
                                  <p:childTnLst>
                                    <p:animEffect transition="out" filter="blinds(horizontal)">
                                      <p:cBhvr>
                                        <p:cTn id="23" dur="500"/>
                                        <p:tgtEl>
                                          <p:spTgt spid="34829"/>
                                        </p:tgtEl>
                                      </p:cBhvr>
                                    </p:animEffect>
                                    <p:set>
                                      <p:cBhvr>
                                        <p:cTn id="24" dur="1" fill="hold">
                                          <p:stCondLst>
                                            <p:cond delay="499"/>
                                          </p:stCondLst>
                                        </p:cTn>
                                        <p:tgtEl>
                                          <p:spTgt spid="348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p:bldP spid="34829" grpId="1"/>
    </p:bldLst>
  </p:timing>
</p:sld>
</file>

<file path=ppt/theme/theme1.xml><?xml version="1.0" encoding="utf-8"?>
<a:theme xmlns:a="http://schemas.openxmlformats.org/drawingml/2006/main" name="Ripple">
  <a:themeElements>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7288</Words>
  <Application>WPS Presentation</Application>
  <PresentationFormat>On-screen Show (4:3)</PresentationFormat>
  <Paragraphs>353</Paragraphs>
  <Slides>33</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33</vt:i4>
      </vt:variant>
    </vt:vector>
  </HeadingPairs>
  <TitlesOfParts>
    <vt:vector size="48" baseType="lpstr">
      <vt:lpstr>Arial</vt:lpstr>
      <vt:lpstr>SimSun</vt:lpstr>
      <vt:lpstr>Wingdings</vt:lpstr>
      <vt:lpstr>Calibri</vt:lpstr>
      <vt:lpstr>Times New Roman</vt:lpstr>
      <vt:lpstr>.VnTime</vt:lpstr>
      <vt:lpstr>Segoe Print</vt:lpstr>
      <vt:lpstr>.VnTimeH</vt:lpstr>
      <vt:lpstr>MS Reference Sans Serif</vt:lpstr>
      <vt:lpstr>VNI-Times</vt:lpstr>
      <vt:lpstr>VNI-Helve-Condense</vt:lpstr>
      <vt:lpstr>Microsoft YaHei</vt:lpstr>
      <vt:lpstr>Arial Unicode MS</vt:lpstr>
      <vt:lpstr>Berlin Sans FB Demi</vt:lpstr>
      <vt:lpstr>Ripple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164A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Admin</cp:lastModifiedBy>
  <cp:revision>79</cp:revision>
  <dcterms:created xsi:type="dcterms:W3CDTF">2011-03-05T12:06:39Z</dcterms:created>
  <dcterms:modified xsi:type="dcterms:W3CDTF">2021-10-03T19:54:10Z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A7960EEE1A234EF990E932F2161D1003</vt:lpwstr>
  </property>
  <property fmtid="{D5CDD505-2E9C-101B-9397-08002B2CF9AE}" pid="3" name="KSOProductBuildVer">
    <vt:lpwstr>1033-11.2.0.10323</vt:lpwstr>
  </property>
</Properties>
</file>